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9" d="100"/>
          <a:sy n="59" d="100"/>
        </p:scale>
        <p:origin x="4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0414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room. By the end of this hour you should be able to spot the trick and have a plan. Theme: trust nothing by default, verify on purpose.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core fact plainly. Ten years ago this took a Hollywood studio. Now it takes a phone and a few dollars. The tech got good and cheap at the same time.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how low the barrier is. Three seconds of audio from a TikTok. One ordinary photo. A free app. That is the whole shopping list.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the voice-clone section. The classic version: a panicked call from someone you love.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anatomy of the call. Every step is engineered to stop you thinking. Spoofed number, real-sounding voice, an authority figure, then crushing urgency and secrecy.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case, July 2025, Florida. Sharon Brightwell lost 15,000 dollars to a cloned voice of her daughter plus a fake attorney demanding bail. Her daughter was home safe the whole time. The line she told reporters: I know my daughter's cry.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trend line. US deepfake voice attacks jumped more than 1,600 percent in early 2025 versus the previous quarter. These calls are now automated and can target thousands of people at once.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only families. In 2024 a finance worker at engineering firm Arup joined a video call with the CFO and colleagues. Every person on the call was a deepfake. He sent 25.6 million dollars across 15 transfers before realizing the meeting never happened.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expert. Hany Farid spent 30 years teaching governments and journalists how to spot fake media. In 2026 he admitted he can no longer reliably tell AI from real. If the world's top forensic expert can't, neither can you by looking.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the hardest topic, handled seriously. This is about consent and a fast-growing form of abuse in schools. Keep the tone supportive, not lurid.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nudify apps plainly and seriously. One normal clothed photo is enough. No skill needed. Emphasize consent: you never posed for it, never agreed, and it can look real.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concrete and close to home. These are survey numbers from Thorn, 2025. This is not a rare thing happening to strangers — it is happening in schools like this one.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scale of it. Reports of AI-generated abuse images to the national tip line went from 4,700 in all of 2023 to 440,000 in just the first six months of 2025. Girls are 94 percent of victims.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direct: this is illegal, even between classmates, even as a joke. Students have been charged and expelled. The Take It Down Act forces platforms to remove the images fast. The point is not to scare into silence but to take it seriously.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them the response plan if it happens to them or a friend. SHIELD: Stop, Huddle, Inform, Evidence, Limit, Direct. The biggest message: you are not in trouble for being a victim — tell a trusted adult.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Kick off the activity. Read each scenario, have the class vote out loud real or fake, then advance to the reveal. Keep it fast and fun.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1. Read it aloud, then count the vote: hands up for real, hands up for fake. Don't reveal yet.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almost certainly fake. The recipe is spoofed number plus perfect voice plus urgency plus secrecy plus money. A perfect-sounding voice is no longer proof of anything. The tell is the pressure, not the voice. Action: hang up and call her real number.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2. Read it, take the vote, don't reveal yet.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fake, 100 percent. Real money never doubles itself. The visual tells are hair, teeth and lighting on the face, plus lip-sync drift on longer clips — but the biggest tell is the offer, not the pixels.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pivot. The visual tells are disappearing fast — even the top expert can't reliably tell. So stop relying on your eyes and ears and start relying on process.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payoff. Four habits that beat any deepfake because they don't depend on detecting it: a family code word, hang up and call back, slow down because urgency is the weapon, and verify any money request on a second channel. Bonus: on a live video call ask them to turn their head or pick up a pen.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strong and give three concrete things to do today. Set a family code word tonight. Lock socials to friends only. Never send money on an urgent call — hang up and verify.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714"/>
        </a:solidFill>
        <a:effectLst/>
      </p:bgPr>
    </p:bg>
    <p:spTree>
      <p:nvGrpSpPr>
        <p:cNvPr id="1" name=""/>
        <p:cNvGrpSpPr/>
        <p:nvPr/>
      </p:nvGrpSpPr>
      <p:grpSpPr>
        <a:xfrm>
          <a:off x="0" y="0"/>
          <a:ext cx="0" cy="0"/>
          <a:chOff x="0" y="0"/>
          <a:chExt cx="0" cy="0"/>
        </a:xfrm>
      </p:grpSpPr>
      <p:sp>
        <p:nvSpPr>
          <p:cNvPr id="2" name="Text 0"/>
          <p:cNvSpPr/>
          <p:nvPr/>
        </p:nvSpPr>
        <p:spPr>
          <a:xfrm>
            <a:off x="990600" y="838200"/>
            <a:ext cx="4447830"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DIGITAL LITERACY // 2026</a:t>
            </a:r>
            <a:endParaRPr lang="en-US" sz="1800" dirty="0"/>
          </a:p>
        </p:txBody>
      </p:sp>
      <p:sp>
        <p:nvSpPr>
          <p:cNvPr id="3" name="Text 1"/>
          <p:cNvSpPr/>
          <p:nvPr/>
        </p:nvSpPr>
        <p:spPr>
          <a:xfrm>
            <a:off x="15072003" y="838200"/>
            <a:ext cx="2447937"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5000"/>
                  </a:srgbClr>
                </a:solidFill>
                <a:latin typeface="Courier New" pitchFamily="34" charset="0"/>
                <a:ea typeface="Courier New" pitchFamily="34" charset="-122"/>
                <a:cs typeface="Courier New" pitchFamily="34" charset="-120"/>
              </a:rPr>
              <a:t>SURVIVAL GUIDE</a:t>
            </a:r>
            <a:endParaRPr lang="en-US" sz="1800" dirty="0"/>
          </a:p>
        </p:txBody>
      </p:sp>
      <p:sp>
        <p:nvSpPr>
          <p:cNvPr id="4" name="Text 2"/>
          <p:cNvSpPr/>
          <p:nvPr/>
        </p:nvSpPr>
        <p:spPr>
          <a:xfrm>
            <a:off x="990600" y="2628067"/>
            <a:ext cx="17937480" cy="434340"/>
          </a:xfrm>
          <a:prstGeom prst="rect">
            <a:avLst/>
          </a:prstGeom>
          <a:noFill/>
          <a:ln/>
        </p:spPr>
        <p:txBody>
          <a:bodyPr wrap="square" lIns="25400" tIns="25400" rIns="25400" bIns="25400" rtlCol="0" anchor="t">
            <a:normAutofit/>
          </a:bodyPr>
          <a:lstStyle/>
          <a:p>
            <a:pPr marL="0" indent="0" algn="l">
              <a:buNone/>
            </a:pPr>
            <a:r>
              <a:rPr lang="en-US" sz="2100" kern="0" spc="225" dirty="0">
                <a:solidFill>
                  <a:srgbClr val="E03A1A"/>
                </a:solidFill>
                <a:latin typeface="Courier New" pitchFamily="34" charset="0"/>
                <a:ea typeface="Courier New" pitchFamily="34" charset="-122"/>
                <a:cs typeface="Courier New" pitchFamily="34" charset="-120"/>
              </a:rPr>
              <a:t>Deepfakes &amp; Voice Clones</a:t>
            </a:r>
            <a:endParaRPr lang="en-US" sz="2100" dirty="0"/>
          </a:p>
        </p:txBody>
      </p:sp>
      <p:sp>
        <p:nvSpPr>
          <p:cNvPr id="5" name="Text 3"/>
          <p:cNvSpPr/>
          <p:nvPr/>
        </p:nvSpPr>
        <p:spPr>
          <a:xfrm>
            <a:off x="990600" y="3214807"/>
            <a:ext cx="16796004" cy="3366373"/>
          </a:xfrm>
          <a:prstGeom prst="rect">
            <a:avLst/>
          </a:prstGeom>
          <a:noFill/>
          <a:ln/>
        </p:spPr>
        <p:txBody>
          <a:bodyPr wrap="square" lIns="25400" tIns="25400" rIns="25400" bIns="25400" rtlCol="0" anchor="t">
            <a:normAutofit/>
          </a:bodyPr>
          <a:lstStyle/>
          <a:p>
            <a:pPr marL="0" indent="0" algn="l">
              <a:lnSpc>
                <a:spcPct val="84000"/>
              </a:lnSpc>
              <a:buNone/>
            </a:pPr>
            <a:r>
              <a:rPr lang="en-US" sz="15600" kern="0" spc="75" dirty="0">
                <a:solidFill>
                  <a:srgbClr val="F4F0E8"/>
                </a:solidFill>
                <a:latin typeface="Arial" pitchFamily="34" charset="0"/>
                <a:ea typeface="Arial" pitchFamily="34" charset="-122"/>
                <a:cs typeface="Arial" pitchFamily="34" charset="-120"/>
              </a:rPr>
              <a:t>TRUST </a:t>
            </a:r>
            <a:r>
              <a:rPr lang="en-US" sz="15600" kern="0" spc="75" dirty="0">
                <a:solidFill>
                  <a:srgbClr val="E03A1A"/>
                </a:solidFill>
                <a:latin typeface="Arial" pitchFamily="34" charset="0"/>
                <a:ea typeface="Arial" pitchFamily="34" charset="-122"/>
                <a:cs typeface="Arial" pitchFamily="34" charset="-120"/>
              </a:rPr>
              <a:t>NOTHING</a:t>
            </a:r>
            <a:endParaRPr lang="en-US" sz="15600" dirty="0"/>
          </a:p>
        </p:txBody>
      </p:sp>
      <p:sp>
        <p:nvSpPr>
          <p:cNvPr id="6" name="Shape 4"/>
          <p:cNvSpPr/>
          <p:nvPr/>
        </p:nvSpPr>
        <p:spPr>
          <a:xfrm>
            <a:off x="990600" y="7990047"/>
            <a:ext cx="16306800" cy="15240"/>
          </a:xfrm>
          <a:prstGeom prst="rect">
            <a:avLst/>
          </a:prstGeom>
          <a:solidFill>
            <a:srgbClr val="F4F0E8">
              <a:alpha val="22000"/>
            </a:srgbClr>
          </a:solidFill>
          <a:ln/>
        </p:spPr>
      </p:sp>
      <p:sp>
        <p:nvSpPr>
          <p:cNvPr id="7" name="Text 5"/>
          <p:cNvSpPr/>
          <p:nvPr/>
        </p:nvSpPr>
        <p:spPr>
          <a:xfrm>
            <a:off x="990600" y="8252936"/>
            <a:ext cx="7063740" cy="1233964"/>
          </a:xfrm>
          <a:prstGeom prst="rect">
            <a:avLst/>
          </a:prstGeom>
          <a:noFill/>
          <a:ln/>
        </p:spPr>
        <p:txBody>
          <a:bodyPr wrap="square" lIns="25400" tIns="25400" rIns="25400" bIns="25400" rtlCol="0" anchor="t">
            <a:normAutofit fontScale="92500"/>
          </a:bodyPr>
          <a:lstStyle/>
          <a:p>
            <a:pPr marL="0" indent="0" algn="l">
              <a:lnSpc>
                <a:spcPct val="135000"/>
              </a:lnSpc>
              <a:buNone/>
            </a:pPr>
            <a:r>
              <a:rPr lang="en-US" sz="2325" dirty="0">
                <a:solidFill>
                  <a:srgbClr val="F4F0E8"/>
                </a:solidFill>
                <a:latin typeface="Arial" pitchFamily="34" charset="0"/>
                <a:ea typeface="Arial" pitchFamily="34" charset="-122"/>
                <a:cs typeface="Arial" pitchFamily="34" charset="-120"/>
              </a:rPr>
              <a:t>Anyone can fake your face and your voice now. Here's how it actually works — and how not to get played.</a:t>
            </a:r>
            <a:endParaRPr lang="en-US" sz="2325" dirty="0"/>
          </a:p>
        </p:txBody>
      </p:sp>
      <p:sp>
        <p:nvSpPr>
          <p:cNvPr id="8" name="Text 6"/>
          <p:cNvSpPr/>
          <p:nvPr/>
        </p:nvSpPr>
        <p:spPr>
          <a:xfrm>
            <a:off x="16317992" y="9105900"/>
            <a:ext cx="1055608" cy="381000"/>
          </a:xfrm>
          <a:prstGeom prst="rect">
            <a:avLst/>
          </a:prstGeom>
          <a:noFill/>
          <a:ln/>
        </p:spPr>
        <p:txBody>
          <a:bodyPr wrap="square" lIns="25400" tIns="25400" rIns="25400" bIns="25400" rtlCol="0" anchor="t">
            <a:normAutofit/>
          </a:bodyPr>
          <a:lstStyle/>
          <a:p>
            <a:pPr marL="0" indent="0" algn="l">
              <a:buNone/>
            </a:pPr>
            <a:r>
              <a:rPr lang="en-US" sz="1800" dirty="0">
                <a:solidFill>
                  <a:srgbClr val="F4F0E8">
                    <a:alpha val="55000"/>
                  </a:srgbClr>
                </a:solidFill>
                <a:latin typeface="Courier New" pitchFamily="34" charset="0"/>
                <a:ea typeface="Courier New" pitchFamily="34" charset="-122"/>
                <a:cs typeface="Courier New" pitchFamily="34" charset="-120"/>
              </a:rPr>
              <a:t>01 / 23</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2779943"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THE NEW REALITY</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02</a:t>
            </a:r>
            <a:endParaRPr lang="en-US" sz="1800" dirty="0"/>
          </a:p>
        </p:txBody>
      </p:sp>
      <p:sp>
        <p:nvSpPr>
          <p:cNvPr id="5" name="Text 3"/>
          <p:cNvSpPr/>
          <p:nvPr/>
        </p:nvSpPr>
        <p:spPr>
          <a:xfrm>
            <a:off x="990600" y="3490794"/>
            <a:ext cx="14519910" cy="2150983"/>
          </a:xfrm>
          <a:prstGeom prst="rect">
            <a:avLst/>
          </a:prstGeom>
          <a:noFill/>
          <a:ln/>
        </p:spPr>
        <p:txBody>
          <a:bodyPr wrap="square" lIns="25400" tIns="25400" rIns="25400" bIns="25400" rtlCol="0" anchor="t">
            <a:normAutofit fontScale="85000" lnSpcReduction="10000"/>
          </a:bodyPr>
          <a:lstStyle/>
          <a:p>
            <a:pPr marL="0" indent="0" algn="l">
              <a:lnSpc>
                <a:spcPct val="94000"/>
              </a:lnSpc>
              <a:buNone/>
            </a:pPr>
            <a:r>
              <a:rPr lang="en-US" sz="8850" dirty="0">
                <a:solidFill>
                  <a:srgbClr val="1A1714"/>
                </a:solidFill>
                <a:latin typeface="Arial" pitchFamily="34" charset="0"/>
                <a:ea typeface="Arial" pitchFamily="34" charset="-122"/>
                <a:cs typeface="Arial" pitchFamily="34" charset="-120"/>
              </a:rPr>
              <a:t>ANYONE CAN MAKE A VIDEO OF YOU SAYING </a:t>
            </a:r>
            <a:r>
              <a:rPr lang="en-US" sz="8850" dirty="0">
                <a:solidFill>
                  <a:srgbClr val="E03A1A"/>
                </a:solidFill>
                <a:latin typeface="Arial" pitchFamily="34" charset="0"/>
                <a:ea typeface="Arial" pitchFamily="34" charset="-122"/>
                <a:cs typeface="Arial" pitchFamily="34" charset="-120"/>
              </a:rPr>
              <a:t>ANYTHING.</a:t>
            </a:r>
            <a:endParaRPr lang="en-US" sz="8850" dirty="0"/>
          </a:p>
        </p:txBody>
      </p:sp>
      <p:sp>
        <p:nvSpPr>
          <p:cNvPr id="6" name="Text 4"/>
          <p:cNvSpPr/>
          <p:nvPr/>
        </p:nvSpPr>
        <p:spPr>
          <a:xfrm>
            <a:off x="990600" y="5984677"/>
            <a:ext cx="11576685" cy="139827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550" dirty="0">
                <a:solidFill>
                  <a:srgbClr val="3A342C"/>
                </a:solidFill>
                <a:latin typeface="Arial" pitchFamily="34" charset="0"/>
                <a:ea typeface="Arial" pitchFamily="34" charset="-122"/>
                <a:cs typeface="Arial" pitchFamily="34" charset="-120"/>
              </a:rPr>
              <a:t>Your photos, your voice, your face — all fakeable now, by anyone with a phone and a few dollars. The tech got really good and really cheap at the same time. This isn't science fiction. It's already in your group chats.</a:t>
            </a:r>
            <a:endParaRPr lang="en-US" sz="2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4262509"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HOW EASY IT ACTUALLY IS</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03</a:t>
            </a:r>
            <a:endParaRPr lang="en-US" sz="1800" dirty="0"/>
          </a:p>
        </p:txBody>
      </p:sp>
      <p:sp>
        <p:nvSpPr>
          <p:cNvPr id="5" name="Text 3"/>
          <p:cNvSpPr/>
          <p:nvPr/>
        </p:nvSpPr>
        <p:spPr>
          <a:xfrm>
            <a:off x="990600" y="3610451"/>
            <a:ext cx="17937480" cy="6477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800" dirty="0">
                <a:solidFill>
                  <a:srgbClr val="1A1714"/>
                </a:solidFill>
                <a:latin typeface="Arial" pitchFamily="34" charset="0"/>
                <a:ea typeface="Arial" pitchFamily="34" charset="-122"/>
                <a:cs typeface="Arial" pitchFamily="34" charset="-120"/>
              </a:rPr>
              <a:t>THE BARRIER TO ENTRY COLLAPSED.</a:t>
            </a:r>
            <a:endParaRPr lang="en-US" sz="4800" dirty="0"/>
          </a:p>
        </p:txBody>
      </p:sp>
      <p:sp>
        <p:nvSpPr>
          <p:cNvPr id="6" name="Shape 4"/>
          <p:cNvSpPr/>
          <p:nvPr/>
        </p:nvSpPr>
        <p:spPr>
          <a:xfrm>
            <a:off x="990600" y="4715351"/>
            <a:ext cx="5079921" cy="38100"/>
          </a:xfrm>
          <a:prstGeom prst="rect">
            <a:avLst/>
          </a:prstGeom>
          <a:solidFill>
            <a:srgbClr val="E03A1A"/>
          </a:solidFill>
          <a:ln/>
        </p:spPr>
      </p:sp>
      <p:sp>
        <p:nvSpPr>
          <p:cNvPr id="7" name="Text 5"/>
          <p:cNvSpPr/>
          <p:nvPr/>
        </p:nvSpPr>
        <p:spPr>
          <a:xfrm>
            <a:off x="990600" y="4982051"/>
            <a:ext cx="5587913" cy="9525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7200" dirty="0">
                <a:solidFill>
                  <a:srgbClr val="1A1714"/>
                </a:solidFill>
                <a:latin typeface="Arial" pitchFamily="34" charset="0"/>
                <a:ea typeface="Arial" pitchFamily="34" charset="-122"/>
                <a:cs typeface="Arial" pitchFamily="34" charset="-120"/>
              </a:rPr>
              <a:t>3 sec</a:t>
            </a:r>
            <a:endParaRPr lang="en-US" sz="7200" dirty="0"/>
          </a:p>
        </p:txBody>
      </p:sp>
      <p:sp>
        <p:nvSpPr>
          <p:cNvPr id="8" name="Text 6"/>
          <p:cNvSpPr/>
          <p:nvPr/>
        </p:nvSpPr>
        <p:spPr>
          <a:xfrm>
            <a:off x="990600" y="6067901"/>
            <a:ext cx="5232318" cy="1195388"/>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3A342C"/>
                </a:solidFill>
                <a:latin typeface="Arial" pitchFamily="34" charset="0"/>
                <a:ea typeface="Arial" pitchFamily="34" charset="-122"/>
                <a:cs typeface="Arial" pitchFamily="34" charset="-120"/>
              </a:rPr>
              <a:t>of your voice — grabbed from one short clip online — is enough to clone how you sound.</a:t>
            </a:r>
            <a:endParaRPr lang="en-US" sz="2250" dirty="0"/>
          </a:p>
        </p:txBody>
      </p:sp>
      <p:sp>
        <p:nvSpPr>
          <p:cNvPr id="9" name="Shape 7"/>
          <p:cNvSpPr/>
          <p:nvPr/>
        </p:nvSpPr>
        <p:spPr>
          <a:xfrm>
            <a:off x="6603921" y="4715351"/>
            <a:ext cx="5080040" cy="38100"/>
          </a:xfrm>
          <a:prstGeom prst="rect">
            <a:avLst/>
          </a:prstGeom>
          <a:solidFill>
            <a:srgbClr val="E03A1A"/>
          </a:solidFill>
          <a:ln/>
        </p:spPr>
      </p:sp>
      <p:sp>
        <p:nvSpPr>
          <p:cNvPr id="10" name="Text 8"/>
          <p:cNvSpPr/>
          <p:nvPr/>
        </p:nvSpPr>
        <p:spPr>
          <a:xfrm>
            <a:off x="6603921" y="4982051"/>
            <a:ext cx="5588044" cy="9525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7200" dirty="0">
                <a:solidFill>
                  <a:srgbClr val="1A1714"/>
                </a:solidFill>
                <a:latin typeface="Arial" pitchFamily="34" charset="0"/>
                <a:ea typeface="Arial" pitchFamily="34" charset="-122"/>
                <a:cs typeface="Arial" pitchFamily="34" charset="-120"/>
              </a:rPr>
              <a:t>1 photo</a:t>
            </a:r>
            <a:endParaRPr lang="en-US" sz="7200" dirty="0"/>
          </a:p>
        </p:txBody>
      </p:sp>
      <p:sp>
        <p:nvSpPr>
          <p:cNvPr id="11" name="Text 9"/>
          <p:cNvSpPr/>
          <p:nvPr/>
        </p:nvSpPr>
        <p:spPr>
          <a:xfrm>
            <a:off x="6603921" y="6067901"/>
            <a:ext cx="5232441"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3A342C"/>
                </a:solidFill>
                <a:latin typeface="Arial" pitchFamily="34" charset="0"/>
                <a:ea typeface="Arial" pitchFamily="34" charset="-122"/>
                <a:cs typeface="Arial" pitchFamily="34" charset="-120"/>
              </a:rPr>
              <a:t>one ordinary, fully-clothed picture can be turned into a fake nude in seconds.</a:t>
            </a:r>
            <a:endParaRPr lang="en-US" sz="2250" dirty="0"/>
          </a:p>
        </p:txBody>
      </p:sp>
      <p:sp>
        <p:nvSpPr>
          <p:cNvPr id="12" name="Shape 10"/>
          <p:cNvSpPr/>
          <p:nvPr/>
        </p:nvSpPr>
        <p:spPr>
          <a:xfrm>
            <a:off x="12217360" y="4715351"/>
            <a:ext cx="5080040" cy="38100"/>
          </a:xfrm>
          <a:prstGeom prst="rect">
            <a:avLst/>
          </a:prstGeom>
          <a:solidFill>
            <a:srgbClr val="E03A1A"/>
          </a:solidFill>
          <a:ln/>
        </p:spPr>
      </p:sp>
      <p:sp>
        <p:nvSpPr>
          <p:cNvPr id="13" name="Text 11"/>
          <p:cNvSpPr/>
          <p:nvPr/>
        </p:nvSpPr>
        <p:spPr>
          <a:xfrm>
            <a:off x="12217360" y="4982051"/>
            <a:ext cx="5588044" cy="9525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7200" dirty="0">
                <a:solidFill>
                  <a:srgbClr val="1A1714"/>
                </a:solidFill>
                <a:latin typeface="Arial" pitchFamily="34" charset="0"/>
                <a:ea typeface="Arial" pitchFamily="34" charset="-122"/>
                <a:cs typeface="Arial" pitchFamily="34" charset="-120"/>
              </a:rPr>
              <a:t>minutes</a:t>
            </a:r>
            <a:endParaRPr lang="en-US" sz="7200" dirty="0"/>
          </a:p>
        </p:txBody>
      </p:sp>
      <p:sp>
        <p:nvSpPr>
          <p:cNvPr id="14" name="Text 12"/>
          <p:cNvSpPr/>
          <p:nvPr/>
        </p:nvSpPr>
        <p:spPr>
          <a:xfrm>
            <a:off x="12217360" y="6067901"/>
            <a:ext cx="5232441"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3A342C"/>
                </a:solidFill>
                <a:latin typeface="Arial" pitchFamily="34" charset="0"/>
                <a:ea typeface="Arial" pitchFamily="34" charset="-122"/>
                <a:cs typeface="Arial" pitchFamily="34" charset="-120"/>
              </a:rPr>
              <a:t>a convincing fake video, built on a free app with zero technical skill.</a:t>
            </a:r>
            <a:endParaRPr lang="en-US" sz="2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A1714"/>
        </a:solidFill>
        <a:effectLst/>
      </p:bgPr>
    </p:bg>
    <p:spTree>
      <p:nvGrpSpPr>
        <p:cNvPr id="1" name=""/>
        <p:cNvGrpSpPr/>
        <p:nvPr/>
      </p:nvGrpSpPr>
      <p:grpSpPr>
        <a:xfrm>
          <a:off x="0" y="0"/>
          <a:ext cx="0" cy="0"/>
          <a:chOff x="0" y="0"/>
          <a:chExt cx="0" cy="0"/>
        </a:xfrm>
      </p:grpSpPr>
      <p:sp>
        <p:nvSpPr>
          <p:cNvPr id="2" name="Text 0"/>
          <p:cNvSpPr/>
          <p:nvPr/>
        </p:nvSpPr>
        <p:spPr>
          <a:xfrm>
            <a:off x="990600" y="2950845"/>
            <a:ext cx="17937480" cy="403860"/>
          </a:xfrm>
          <a:prstGeom prst="rect">
            <a:avLst/>
          </a:prstGeom>
          <a:noFill/>
          <a:ln/>
        </p:spPr>
        <p:txBody>
          <a:bodyPr wrap="square" lIns="25400" tIns="25400" rIns="25400" bIns="25400" rtlCol="0" anchor="t">
            <a:normAutofit/>
          </a:bodyPr>
          <a:lstStyle/>
          <a:p>
            <a:pPr marL="0" indent="0" algn="l">
              <a:buNone/>
            </a:pPr>
            <a:r>
              <a:rPr lang="en-US" sz="1950" kern="0" spc="300" dirty="0">
                <a:solidFill>
                  <a:srgbClr val="E03A1A"/>
                </a:solidFill>
                <a:latin typeface="Courier New" pitchFamily="34" charset="0"/>
                <a:ea typeface="Courier New" pitchFamily="34" charset="-122"/>
                <a:cs typeface="Courier New" pitchFamily="34" charset="-120"/>
              </a:rPr>
              <a:t>PART 01</a:t>
            </a:r>
            <a:endParaRPr lang="en-US" sz="1950" dirty="0"/>
          </a:p>
        </p:txBody>
      </p:sp>
      <p:sp>
        <p:nvSpPr>
          <p:cNvPr id="3" name="Text 1"/>
          <p:cNvSpPr/>
          <p:nvPr/>
        </p:nvSpPr>
        <p:spPr>
          <a:xfrm>
            <a:off x="990600" y="3545205"/>
            <a:ext cx="16796004" cy="2921318"/>
          </a:xfrm>
          <a:prstGeom prst="rect">
            <a:avLst/>
          </a:prstGeom>
          <a:noFill/>
          <a:ln/>
        </p:spPr>
        <p:txBody>
          <a:bodyPr wrap="square" lIns="25400" tIns="25400" rIns="25400" bIns="25400" rtlCol="0" anchor="t">
            <a:normAutofit/>
          </a:bodyPr>
          <a:lstStyle/>
          <a:p>
            <a:pPr marL="0" indent="0" algn="l">
              <a:lnSpc>
                <a:spcPct val="86000"/>
              </a:lnSpc>
              <a:buNone/>
            </a:pPr>
            <a:r>
              <a:rPr lang="en-US" sz="13200" dirty="0">
                <a:solidFill>
                  <a:srgbClr val="F4F0E8"/>
                </a:solidFill>
                <a:latin typeface="Arial" pitchFamily="34" charset="0"/>
                <a:ea typeface="Arial" pitchFamily="34" charset="-122"/>
                <a:cs typeface="Arial" pitchFamily="34" charset="-120"/>
              </a:rPr>
              <a:t>VOICE CLONES</a:t>
            </a:r>
            <a:endParaRPr lang="en-US" sz="13200" dirty="0"/>
          </a:p>
        </p:txBody>
      </p:sp>
      <p:sp>
        <p:nvSpPr>
          <p:cNvPr id="4" name="Text 2"/>
          <p:cNvSpPr/>
          <p:nvPr/>
        </p:nvSpPr>
        <p:spPr>
          <a:xfrm>
            <a:off x="990600" y="6847523"/>
            <a:ext cx="11525250" cy="526732"/>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850" dirty="0">
                <a:solidFill>
                  <a:srgbClr val="CFC7BA"/>
                </a:solidFill>
                <a:latin typeface="Arial" pitchFamily="34" charset="0"/>
                <a:ea typeface="Arial" pitchFamily="34" charset="-122"/>
                <a:cs typeface="Arial" pitchFamily="34" charset="-120"/>
              </a:rPr>
              <a:t>“Mom, I'm in jail. I need money right now. Please don't tell Dad.”</a:t>
            </a:r>
            <a:endParaRPr lang="en-US" sz="2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1853339"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THE SCRIPT</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05</a:t>
            </a:r>
            <a:endParaRPr lang="en-US" sz="1800" dirty="0"/>
          </a:p>
        </p:txBody>
      </p:sp>
      <p:sp>
        <p:nvSpPr>
          <p:cNvPr id="5" name="Text 3"/>
          <p:cNvSpPr/>
          <p:nvPr/>
        </p:nvSpPr>
        <p:spPr>
          <a:xfrm>
            <a:off x="990600" y="3960495"/>
            <a:ext cx="17937480"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dirty="0">
                <a:solidFill>
                  <a:srgbClr val="1A1714"/>
                </a:solidFill>
                <a:latin typeface="Arial" pitchFamily="34" charset="0"/>
                <a:ea typeface="Arial" pitchFamily="34" charset="-122"/>
                <a:cs typeface="Arial" pitchFamily="34" charset="-120"/>
              </a:rPr>
              <a:t>THE “I'M IN TROUBLE” CALL</a:t>
            </a:r>
            <a:endParaRPr lang="en-US" sz="5700" dirty="0"/>
          </a:p>
        </p:txBody>
      </p:sp>
      <p:sp>
        <p:nvSpPr>
          <p:cNvPr id="6" name="Text 4"/>
          <p:cNvSpPr/>
          <p:nvPr/>
        </p:nvSpPr>
        <p:spPr>
          <a:xfrm>
            <a:off x="990600" y="5065395"/>
            <a:ext cx="240030" cy="5334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900" dirty="0">
                <a:solidFill>
                  <a:srgbClr val="E03A1A"/>
                </a:solidFill>
                <a:latin typeface="Arial" pitchFamily="34" charset="0"/>
                <a:ea typeface="Arial" pitchFamily="34" charset="-122"/>
                <a:cs typeface="Arial" pitchFamily="34" charset="-120"/>
              </a:rPr>
              <a:t>1</a:t>
            </a:r>
            <a:endParaRPr lang="en-US" sz="3900" dirty="0"/>
          </a:p>
        </p:txBody>
      </p:sp>
      <p:sp>
        <p:nvSpPr>
          <p:cNvPr id="7" name="Text 5"/>
          <p:cNvSpPr/>
          <p:nvPr/>
        </p:nvSpPr>
        <p:spPr>
          <a:xfrm>
            <a:off x="1383030" y="5065395"/>
            <a:ext cx="7679855"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1A1714"/>
                </a:solidFill>
                <a:latin typeface="Arial" pitchFamily="34" charset="0"/>
                <a:ea typeface="Arial" pitchFamily="34" charset="-122"/>
                <a:cs typeface="Arial" pitchFamily="34" charset="-120"/>
              </a:rPr>
              <a:t>The call comes from a number you recognize. </a:t>
            </a:r>
            <a:r>
              <a:rPr lang="en-US" sz="2250" b="1" dirty="0">
                <a:solidFill>
                  <a:srgbClr val="1A1714"/>
                </a:solidFill>
                <a:latin typeface="Arial" pitchFamily="34" charset="0"/>
                <a:ea typeface="Arial" pitchFamily="34" charset="-122"/>
                <a:cs typeface="Arial" pitchFamily="34" charset="-120"/>
              </a:rPr>
              <a:t>Spoofing </a:t>
            </a:r>
            <a:r>
              <a:rPr lang="en-US" sz="2250" dirty="0">
                <a:solidFill>
                  <a:srgbClr val="1A1714"/>
                </a:solidFill>
                <a:latin typeface="Arial" pitchFamily="34" charset="0"/>
                <a:ea typeface="Arial" pitchFamily="34" charset="-122"/>
                <a:cs typeface="Arial" pitchFamily="34" charset="-120"/>
              </a:rPr>
              <a:t>makes it look like their phone.</a:t>
            </a:r>
            <a:endParaRPr lang="en-US" sz="2250" dirty="0"/>
          </a:p>
        </p:txBody>
      </p:sp>
      <p:sp>
        <p:nvSpPr>
          <p:cNvPr id="8" name="Text 6"/>
          <p:cNvSpPr/>
          <p:nvPr/>
        </p:nvSpPr>
        <p:spPr>
          <a:xfrm>
            <a:off x="9448800" y="5065395"/>
            <a:ext cx="320993" cy="5334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900" dirty="0">
                <a:solidFill>
                  <a:srgbClr val="E03A1A"/>
                </a:solidFill>
                <a:latin typeface="Arial" pitchFamily="34" charset="0"/>
                <a:ea typeface="Arial" pitchFamily="34" charset="-122"/>
                <a:cs typeface="Arial" pitchFamily="34" charset="-120"/>
              </a:rPr>
              <a:t>2</a:t>
            </a:r>
            <a:endParaRPr lang="en-US" sz="3900" dirty="0"/>
          </a:p>
        </p:txBody>
      </p:sp>
      <p:sp>
        <p:nvSpPr>
          <p:cNvPr id="9" name="Text 7"/>
          <p:cNvSpPr/>
          <p:nvPr/>
        </p:nvSpPr>
        <p:spPr>
          <a:xfrm>
            <a:off x="9922193" y="5065395"/>
            <a:ext cx="7596464"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1A1714"/>
                </a:solidFill>
                <a:latin typeface="Arial" pitchFamily="34" charset="0"/>
                <a:ea typeface="Arial" pitchFamily="34" charset="-122"/>
                <a:cs typeface="Arial" pitchFamily="34" charset="-120"/>
              </a:rPr>
              <a:t>It's </a:t>
            </a:r>
            <a:r>
              <a:rPr lang="en-US" sz="2250" b="1" dirty="0">
                <a:solidFill>
                  <a:srgbClr val="1A1714"/>
                </a:solidFill>
                <a:latin typeface="Arial" pitchFamily="34" charset="0"/>
                <a:ea typeface="Arial" pitchFamily="34" charset="-122"/>
                <a:cs typeface="Arial" pitchFamily="34" charset="-120"/>
              </a:rPr>
              <a:t>their voice </a:t>
            </a:r>
            <a:r>
              <a:rPr lang="en-US" sz="2250" dirty="0">
                <a:solidFill>
                  <a:srgbClr val="1A1714"/>
                </a:solidFill>
                <a:latin typeface="Arial" pitchFamily="34" charset="0"/>
                <a:ea typeface="Arial" pitchFamily="34" charset="-122"/>
                <a:cs typeface="Arial" pitchFamily="34" charset="-120"/>
              </a:rPr>
              <a:t>— crying, panicking, begging. The clone nails the emotion.</a:t>
            </a:r>
            <a:endParaRPr lang="en-US" sz="2250" dirty="0"/>
          </a:p>
        </p:txBody>
      </p:sp>
      <p:sp>
        <p:nvSpPr>
          <p:cNvPr id="10" name="Text 8"/>
          <p:cNvSpPr/>
          <p:nvPr/>
        </p:nvSpPr>
        <p:spPr>
          <a:xfrm>
            <a:off x="990600" y="6103620"/>
            <a:ext cx="320993" cy="5334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900" dirty="0">
                <a:solidFill>
                  <a:srgbClr val="E03A1A"/>
                </a:solidFill>
                <a:latin typeface="Arial" pitchFamily="34" charset="0"/>
                <a:ea typeface="Arial" pitchFamily="34" charset="-122"/>
                <a:cs typeface="Arial" pitchFamily="34" charset="-120"/>
              </a:rPr>
              <a:t>3</a:t>
            </a:r>
            <a:endParaRPr lang="en-US" sz="3900" dirty="0"/>
          </a:p>
        </p:txBody>
      </p:sp>
      <p:sp>
        <p:nvSpPr>
          <p:cNvPr id="11" name="Text 9"/>
          <p:cNvSpPr/>
          <p:nvPr/>
        </p:nvSpPr>
        <p:spPr>
          <a:xfrm>
            <a:off x="1463992" y="6103620"/>
            <a:ext cx="7596464"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1A1714"/>
                </a:solidFill>
                <a:latin typeface="Arial" pitchFamily="34" charset="0"/>
                <a:ea typeface="Arial" pitchFamily="34" charset="-122"/>
                <a:cs typeface="Arial" pitchFamily="34" charset="-120"/>
              </a:rPr>
              <a:t>A second “official” voice takes over — a </a:t>
            </a:r>
            <a:r>
              <a:rPr lang="en-US" sz="2250" b="1" dirty="0">
                <a:solidFill>
                  <a:srgbClr val="1A1714"/>
                </a:solidFill>
                <a:latin typeface="Arial" pitchFamily="34" charset="0"/>
                <a:ea typeface="Arial" pitchFamily="34" charset="-122"/>
                <a:cs typeface="Arial" pitchFamily="34" charset="-120"/>
              </a:rPr>
              <a:t>lawyer or cop </a:t>
            </a:r>
            <a:r>
              <a:rPr lang="en-US" sz="2250" dirty="0">
                <a:solidFill>
                  <a:srgbClr val="1A1714"/>
                </a:solidFill>
                <a:latin typeface="Arial" pitchFamily="34" charset="0"/>
                <a:ea typeface="Arial" pitchFamily="34" charset="-122"/>
                <a:cs typeface="Arial" pitchFamily="34" charset="-120"/>
              </a:rPr>
              <a:t>— to add authority.</a:t>
            </a:r>
            <a:endParaRPr lang="en-US" sz="2250" dirty="0"/>
          </a:p>
        </p:txBody>
      </p:sp>
      <p:sp>
        <p:nvSpPr>
          <p:cNvPr id="12" name="Text 10"/>
          <p:cNvSpPr/>
          <p:nvPr/>
        </p:nvSpPr>
        <p:spPr>
          <a:xfrm>
            <a:off x="9448800" y="6103620"/>
            <a:ext cx="320993" cy="5334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900" dirty="0">
                <a:solidFill>
                  <a:srgbClr val="E03A1A"/>
                </a:solidFill>
                <a:latin typeface="Arial" pitchFamily="34" charset="0"/>
                <a:ea typeface="Arial" pitchFamily="34" charset="-122"/>
                <a:cs typeface="Arial" pitchFamily="34" charset="-120"/>
              </a:rPr>
              <a:t>4</a:t>
            </a:r>
            <a:endParaRPr lang="en-US" sz="3900" dirty="0"/>
          </a:p>
        </p:txBody>
      </p:sp>
      <p:sp>
        <p:nvSpPr>
          <p:cNvPr id="13" name="Text 11"/>
          <p:cNvSpPr/>
          <p:nvPr/>
        </p:nvSpPr>
        <p:spPr>
          <a:xfrm>
            <a:off x="9922193" y="6103620"/>
            <a:ext cx="7596464"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b="1" dirty="0">
                <a:solidFill>
                  <a:srgbClr val="1A1714"/>
                </a:solidFill>
                <a:latin typeface="Arial" pitchFamily="34" charset="0"/>
                <a:ea typeface="Arial" pitchFamily="34" charset="-122"/>
                <a:cs typeface="Arial" pitchFamily="34" charset="-120"/>
              </a:rPr>
              <a:t>Urgent. Secret. Now. </a:t>
            </a:r>
            <a:r>
              <a:rPr lang="en-US" sz="2250" dirty="0">
                <a:solidFill>
                  <a:srgbClr val="1A1714"/>
                </a:solidFill>
                <a:latin typeface="Arial" pitchFamily="34" charset="0"/>
                <a:ea typeface="Arial" pitchFamily="34" charset="-122"/>
                <a:cs typeface="Arial" pitchFamily="34" charset="-120"/>
              </a:rPr>
              <a:t>Pay immediately, tell no one. That pressure is the whole trick.</a:t>
            </a:r>
            <a:endParaRPr lang="en-US" sz="2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171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F4F0E8">
              <a:alpha val="20000"/>
            </a:srgbClr>
          </a:solidFill>
          <a:ln/>
        </p:spPr>
      </p:sp>
      <p:sp>
        <p:nvSpPr>
          <p:cNvPr id="3" name="Text 1"/>
          <p:cNvSpPr/>
          <p:nvPr/>
        </p:nvSpPr>
        <p:spPr>
          <a:xfrm>
            <a:off x="990600" y="762000"/>
            <a:ext cx="4633151"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REAL CASE / FLORIDA, 2025</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0000"/>
                  </a:srgbClr>
                </a:solidFill>
                <a:latin typeface="Courier New" pitchFamily="34" charset="0"/>
                <a:ea typeface="Courier New" pitchFamily="34" charset="-122"/>
                <a:cs typeface="Courier New" pitchFamily="34" charset="-120"/>
              </a:rPr>
              <a:t>TRUST NOTHING · 06</a:t>
            </a:r>
            <a:endParaRPr lang="en-US" sz="1800" dirty="0"/>
          </a:p>
        </p:txBody>
      </p:sp>
      <p:sp>
        <p:nvSpPr>
          <p:cNvPr id="5" name="Text 3"/>
          <p:cNvSpPr/>
          <p:nvPr/>
        </p:nvSpPr>
        <p:spPr>
          <a:xfrm>
            <a:off x="990600" y="3754755"/>
            <a:ext cx="17937480" cy="1177290"/>
          </a:xfrm>
          <a:prstGeom prst="rect">
            <a:avLst/>
          </a:prstGeom>
          <a:noFill/>
          <a:ln/>
        </p:spPr>
        <p:txBody>
          <a:bodyPr wrap="square" lIns="25400" tIns="25400" rIns="25400" bIns="25400" rtlCol="0" anchor="t">
            <a:normAutofit fontScale="92500" lnSpcReduction="10000"/>
          </a:bodyPr>
          <a:lstStyle/>
          <a:p>
            <a:pPr marL="0" indent="0" algn="l">
              <a:lnSpc>
                <a:spcPct val="92000"/>
              </a:lnSpc>
              <a:buNone/>
            </a:pPr>
            <a:r>
              <a:rPr lang="en-US" sz="9750" dirty="0">
                <a:solidFill>
                  <a:srgbClr val="F4F0E8"/>
                </a:solidFill>
                <a:latin typeface="Arial" pitchFamily="34" charset="0"/>
                <a:ea typeface="Arial" pitchFamily="34" charset="-122"/>
                <a:cs typeface="Arial" pitchFamily="34" charset="-120"/>
              </a:rPr>
              <a:t>“I KNOW MY </a:t>
            </a:r>
            <a:r>
              <a:rPr lang="en-US" sz="9750" dirty="0">
                <a:solidFill>
                  <a:srgbClr val="E03A1A"/>
                </a:solidFill>
                <a:latin typeface="Arial" pitchFamily="34" charset="0"/>
                <a:ea typeface="Arial" pitchFamily="34" charset="-122"/>
                <a:cs typeface="Arial" pitchFamily="34" charset="-120"/>
              </a:rPr>
              <a:t>DAUGHTER'S CRY.</a:t>
            </a:r>
            <a:r>
              <a:rPr lang="en-US" sz="9750" dirty="0">
                <a:solidFill>
                  <a:srgbClr val="F4F0E8"/>
                </a:solidFill>
                <a:latin typeface="Arial" pitchFamily="34" charset="0"/>
                <a:ea typeface="Arial" pitchFamily="34" charset="-122"/>
                <a:cs typeface="Arial" pitchFamily="34" charset="-120"/>
              </a:rPr>
              <a:t>”</a:t>
            </a:r>
            <a:endParaRPr lang="en-US" sz="9750" dirty="0"/>
          </a:p>
        </p:txBody>
      </p:sp>
      <p:sp>
        <p:nvSpPr>
          <p:cNvPr id="6" name="Text 4"/>
          <p:cNvSpPr/>
          <p:nvPr/>
        </p:nvSpPr>
        <p:spPr>
          <a:xfrm>
            <a:off x="990600" y="5313045"/>
            <a:ext cx="12557760" cy="1805940"/>
          </a:xfrm>
          <a:prstGeom prst="rect">
            <a:avLst/>
          </a:prstGeom>
          <a:noFill/>
          <a:ln/>
        </p:spPr>
        <p:txBody>
          <a:bodyPr wrap="square" lIns="25400" tIns="25400" rIns="25400" bIns="25400" rtlCol="0" anchor="t">
            <a:normAutofit/>
          </a:bodyPr>
          <a:lstStyle/>
          <a:p>
            <a:pPr marL="0" indent="0" algn="l">
              <a:lnSpc>
                <a:spcPct val="140000"/>
              </a:lnSpc>
              <a:buNone/>
            </a:pPr>
            <a:r>
              <a:rPr lang="en-US" sz="2475" dirty="0">
                <a:solidFill>
                  <a:srgbClr val="CFC7BA"/>
                </a:solidFill>
                <a:latin typeface="Arial" pitchFamily="34" charset="0"/>
                <a:ea typeface="Arial" pitchFamily="34" charset="-122"/>
                <a:cs typeface="Arial" pitchFamily="34" charset="-120"/>
              </a:rPr>
              <a:t>Sharon Brightwell wired </a:t>
            </a:r>
            <a:r>
              <a:rPr lang="en-US" sz="2475" b="1" dirty="0">
                <a:solidFill>
                  <a:srgbClr val="F4F0E8"/>
                </a:solidFill>
                <a:latin typeface="Arial" pitchFamily="34" charset="0"/>
                <a:ea typeface="Arial" pitchFamily="34" charset="-122"/>
                <a:cs typeface="Arial" pitchFamily="34" charset="-120"/>
              </a:rPr>
              <a:t>$15,000 </a:t>
            </a:r>
            <a:r>
              <a:rPr lang="en-US" sz="2475" dirty="0">
                <a:solidFill>
                  <a:srgbClr val="CFC7BA"/>
                </a:solidFill>
                <a:latin typeface="Arial" pitchFamily="34" charset="0"/>
                <a:ea typeface="Arial" pitchFamily="34" charset="-122"/>
                <a:cs typeface="Arial" pitchFamily="34" charset="-120"/>
              </a:rPr>
              <a:t>after a sobbing call from her “daughter” — she'd caused a car crash, a “lawyer” demanded bail money fast. The voice was an AI clone built from videos online. Her real daughter was at home, completely fine, the entire time.</a:t>
            </a:r>
            <a:endParaRPr lang="en-US" sz="24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1668018"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THE TREND</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07</a:t>
            </a:r>
            <a:endParaRPr lang="en-US" sz="1800" dirty="0"/>
          </a:p>
        </p:txBody>
      </p:sp>
      <p:sp>
        <p:nvSpPr>
          <p:cNvPr id="5" name="Text 3"/>
          <p:cNvSpPr/>
          <p:nvPr/>
        </p:nvSpPr>
        <p:spPr>
          <a:xfrm>
            <a:off x="990600" y="3218021"/>
            <a:ext cx="17937480" cy="2628900"/>
          </a:xfrm>
          <a:prstGeom prst="rect">
            <a:avLst/>
          </a:prstGeom>
          <a:noFill/>
          <a:ln/>
        </p:spPr>
        <p:txBody>
          <a:bodyPr wrap="square" lIns="25400" tIns="25400" rIns="25400" bIns="25400" rtlCol="0" anchor="t">
            <a:normAutofit fontScale="92500" lnSpcReduction="10000"/>
          </a:bodyPr>
          <a:lstStyle/>
          <a:p>
            <a:pPr marL="0" indent="0" algn="l">
              <a:lnSpc>
                <a:spcPct val="80000"/>
              </a:lnSpc>
              <a:buNone/>
            </a:pPr>
            <a:r>
              <a:rPr lang="en-US" sz="25500" kern="0" spc="-150" dirty="0">
                <a:solidFill>
                  <a:srgbClr val="E03A1A"/>
                </a:solidFill>
                <a:latin typeface="Arial" pitchFamily="34" charset="0"/>
                <a:ea typeface="Arial" pitchFamily="34" charset="-122"/>
                <a:cs typeface="Arial" pitchFamily="34" charset="-120"/>
              </a:rPr>
              <a:t>1,600%</a:t>
            </a:r>
            <a:endParaRPr lang="en-US" sz="25500" dirty="0"/>
          </a:p>
        </p:txBody>
      </p:sp>
      <p:sp>
        <p:nvSpPr>
          <p:cNvPr id="6" name="Text 4"/>
          <p:cNvSpPr/>
          <p:nvPr/>
        </p:nvSpPr>
        <p:spPr>
          <a:xfrm>
            <a:off x="990600" y="6151722"/>
            <a:ext cx="12753975" cy="1503998"/>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850" dirty="0">
                <a:solidFill>
                  <a:srgbClr val="1A1714"/>
                </a:solidFill>
                <a:latin typeface="Arial" pitchFamily="34" charset="0"/>
                <a:ea typeface="Arial" pitchFamily="34" charset="-122"/>
                <a:cs typeface="Arial" pitchFamily="34" charset="-120"/>
              </a:rPr>
              <a:t>jump in deepfake voice-clone attacks in the US in early 2025 — in a single quarter. The “virtual kidnapping” call is now automated and can hit thousands of targets at once.</a:t>
            </a:r>
            <a:endParaRPr lang="en-US" sz="28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5003923"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REAL CASE / HONG KONG, 2024</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08</a:t>
            </a:r>
            <a:endParaRPr lang="en-US" sz="1800" dirty="0"/>
          </a:p>
        </p:txBody>
      </p:sp>
      <p:sp>
        <p:nvSpPr>
          <p:cNvPr id="5" name="Text 3"/>
          <p:cNvSpPr/>
          <p:nvPr/>
        </p:nvSpPr>
        <p:spPr>
          <a:xfrm>
            <a:off x="990600" y="3806547"/>
            <a:ext cx="9404604" cy="822127"/>
          </a:xfrm>
          <a:prstGeom prst="rect">
            <a:avLst/>
          </a:prstGeom>
          <a:noFill/>
          <a:ln/>
        </p:spPr>
        <p:txBody>
          <a:bodyPr wrap="square" lIns="25400" tIns="25400" rIns="25400" bIns="25400" rtlCol="0" anchor="t">
            <a:normAutofit fontScale="77500" lnSpcReduction="20000"/>
          </a:bodyPr>
          <a:lstStyle/>
          <a:p>
            <a:pPr marL="0" indent="0" algn="l">
              <a:lnSpc>
                <a:spcPct val="98000"/>
              </a:lnSpc>
              <a:buNone/>
            </a:pPr>
            <a:r>
              <a:rPr lang="en-US" sz="6300" dirty="0">
                <a:solidFill>
                  <a:srgbClr val="1A1714"/>
                </a:solidFill>
                <a:latin typeface="Arial" pitchFamily="34" charset="0"/>
                <a:ea typeface="Arial" pitchFamily="34" charset="-122"/>
                <a:cs typeface="Arial" pitchFamily="34" charset="-120"/>
              </a:rPr>
              <a:t>THE $25 MILLION VIDEO CALL</a:t>
            </a:r>
            <a:endParaRPr lang="en-US" sz="6300" dirty="0"/>
          </a:p>
        </p:txBody>
      </p:sp>
      <p:sp>
        <p:nvSpPr>
          <p:cNvPr id="6" name="Text 4"/>
          <p:cNvSpPr/>
          <p:nvPr/>
        </p:nvSpPr>
        <p:spPr>
          <a:xfrm>
            <a:off x="990600" y="4895374"/>
            <a:ext cx="8806130" cy="217170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400" dirty="0">
                <a:solidFill>
                  <a:srgbClr val="3A342C"/>
                </a:solidFill>
                <a:latin typeface="Arial" pitchFamily="34" charset="0"/>
                <a:ea typeface="Arial" pitchFamily="34" charset="-122"/>
                <a:cs typeface="Arial" pitchFamily="34" charset="-120"/>
              </a:rPr>
              <a:t>A finance worker joined a routine video meeting with his company's CFO and several colleagues. </a:t>
            </a:r>
            <a:r>
              <a:rPr lang="en-US" sz="2400" b="1" dirty="0">
                <a:solidFill>
                  <a:srgbClr val="3A342C"/>
                </a:solidFill>
                <a:latin typeface="Arial" pitchFamily="34" charset="0"/>
                <a:ea typeface="Arial" pitchFamily="34" charset="-122"/>
                <a:cs typeface="Arial" pitchFamily="34" charset="-120"/>
              </a:rPr>
              <a:t>Every single person on that call was a deepfake. </a:t>
            </a:r>
            <a:r>
              <a:rPr lang="en-US" sz="2400" dirty="0">
                <a:solidFill>
                  <a:srgbClr val="3A342C"/>
                </a:solidFill>
                <a:latin typeface="Arial" pitchFamily="34" charset="0"/>
                <a:ea typeface="Arial" pitchFamily="34" charset="-122"/>
                <a:cs typeface="Arial" pitchFamily="34" charset="-120"/>
              </a:rPr>
              <a:t>He made the transfers they asked for — and only found out it was fake when he checked with head office.</a:t>
            </a:r>
            <a:endParaRPr lang="en-US" sz="2400" dirty="0"/>
          </a:p>
        </p:txBody>
      </p:sp>
      <p:sp>
        <p:nvSpPr>
          <p:cNvPr id="7" name="Shape 5"/>
          <p:cNvSpPr/>
          <p:nvPr/>
        </p:nvSpPr>
        <p:spPr>
          <a:xfrm>
            <a:off x="10302240" y="3423285"/>
            <a:ext cx="53340" cy="1177290"/>
          </a:xfrm>
          <a:prstGeom prst="rect">
            <a:avLst/>
          </a:prstGeom>
          <a:solidFill>
            <a:srgbClr val="E03A1A"/>
          </a:solidFill>
          <a:ln/>
        </p:spPr>
      </p:sp>
      <p:sp>
        <p:nvSpPr>
          <p:cNvPr id="8" name="Text 6"/>
          <p:cNvSpPr/>
          <p:nvPr/>
        </p:nvSpPr>
        <p:spPr>
          <a:xfrm>
            <a:off x="10622281" y="3423285"/>
            <a:ext cx="7342632" cy="83439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6600" dirty="0">
                <a:solidFill>
                  <a:srgbClr val="1A1714"/>
                </a:solidFill>
                <a:latin typeface="Arial" pitchFamily="34" charset="0"/>
                <a:ea typeface="Arial" pitchFamily="34" charset="-122"/>
                <a:cs typeface="Arial" pitchFamily="34" charset="-120"/>
              </a:rPr>
              <a:t>$25.6M</a:t>
            </a:r>
            <a:endParaRPr lang="en-US" sz="6600" dirty="0"/>
          </a:p>
        </p:txBody>
      </p:sp>
      <p:sp>
        <p:nvSpPr>
          <p:cNvPr id="9" name="Text 7"/>
          <p:cNvSpPr/>
          <p:nvPr/>
        </p:nvSpPr>
        <p:spPr>
          <a:xfrm>
            <a:off x="10622281" y="4257675"/>
            <a:ext cx="7342632"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6A6258"/>
                </a:solidFill>
                <a:latin typeface="Courier New" pitchFamily="34" charset="0"/>
                <a:ea typeface="Courier New" pitchFamily="34" charset="-122"/>
                <a:cs typeface="Courier New" pitchFamily="34" charset="-120"/>
              </a:rPr>
              <a:t>STOLEN</a:t>
            </a:r>
            <a:endParaRPr lang="en-US" sz="1800" dirty="0"/>
          </a:p>
        </p:txBody>
      </p:sp>
      <p:sp>
        <p:nvSpPr>
          <p:cNvPr id="10" name="Shape 8"/>
          <p:cNvSpPr/>
          <p:nvPr/>
        </p:nvSpPr>
        <p:spPr>
          <a:xfrm>
            <a:off x="10302240" y="4829175"/>
            <a:ext cx="53340" cy="1177290"/>
          </a:xfrm>
          <a:prstGeom prst="rect">
            <a:avLst/>
          </a:prstGeom>
          <a:solidFill>
            <a:srgbClr val="E03A1A"/>
          </a:solidFill>
          <a:ln/>
        </p:spPr>
      </p:sp>
      <p:sp>
        <p:nvSpPr>
          <p:cNvPr id="11" name="Text 9"/>
          <p:cNvSpPr/>
          <p:nvPr/>
        </p:nvSpPr>
        <p:spPr>
          <a:xfrm>
            <a:off x="10622281" y="4829175"/>
            <a:ext cx="7342632" cy="83439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6600" dirty="0">
                <a:solidFill>
                  <a:srgbClr val="1A1714"/>
                </a:solidFill>
                <a:latin typeface="Arial" pitchFamily="34" charset="0"/>
                <a:ea typeface="Arial" pitchFamily="34" charset="-122"/>
                <a:cs typeface="Arial" pitchFamily="34" charset="-120"/>
              </a:rPr>
              <a:t>15</a:t>
            </a:r>
            <a:endParaRPr lang="en-US" sz="6600" dirty="0"/>
          </a:p>
        </p:txBody>
      </p:sp>
      <p:sp>
        <p:nvSpPr>
          <p:cNvPr id="12" name="Text 10"/>
          <p:cNvSpPr/>
          <p:nvPr/>
        </p:nvSpPr>
        <p:spPr>
          <a:xfrm>
            <a:off x="10622281" y="5663565"/>
            <a:ext cx="7342632"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6A6258"/>
                </a:solidFill>
                <a:latin typeface="Courier New" pitchFamily="34" charset="0"/>
                <a:ea typeface="Courier New" pitchFamily="34" charset="-122"/>
                <a:cs typeface="Courier New" pitchFamily="34" charset="-120"/>
              </a:rPr>
              <a:t>WIRE TRANSFERS</a:t>
            </a:r>
            <a:endParaRPr lang="en-US" sz="1800" dirty="0"/>
          </a:p>
        </p:txBody>
      </p:sp>
      <p:sp>
        <p:nvSpPr>
          <p:cNvPr id="13" name="Shape 11"/>
          <p:cNvSpPr/>
          <p:nvPr/>
        </p:nvSpPr>
        <p:spPr>
          <a:xfrm>
            <a:off x="10302240" y="6235065"/>
            <a:ext cx="53340" cy="1177290"/>
          </a:xfrm>
          <a:prstGeom prst="rect">
            <a:avLst/>
          </a:prstGeom>
          <a:solidFill>
            <a:srgbClr val="E03A1A"/>
          </a:solidFill>
          <a:ln/>
        </p:spPr>
      </p:sp>
      <p:sp>
        <p:nvSpPr>
          <p:cNvPr id="14" name="Text 12"/>
          <p:cNvSpPr/>
          <p:nvPr/>
        </p:nvSpPr>
        <p:spPr>
          <a:xfrm>
            <a:off x="10622281" y="6235065"/>
            <a:ext cx="7342632" cy="83439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en-US" sz="6600" dirty="0">
                <a:solidFill>
                  <a:srgbClr val="1A1714"/>
                </a:solidFill>
                <a:latin typeface="Arial" pitchFamily="34" charset="0"/>
                <a:ea typeface="Arial" pitchFamily="34" charset="-122"/>
                <a:cs typeface="Arial" pitchFamily="34" charset="-120"/>
              </a:rPr>
              <a:t>0</a:t>
            </a:r>
            <a:endParaRPr lang="en-US" sz="6600" dirty="0"/>
          </a:p>
        </p:txBody>
      </p:sp>
      <p:sp>
        <p:nvSpPr>
          <p:cNvPr id="15" name="Text 13"/>
          <p:cNvSpPr/>
          <p:nvPr/>
        </p:nvSpPr>
        <p:spPr>
          <a:xfrm>
            <a:off x="10622281" y="7069455"/>
            <a:ext cx="7342632"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6A6258"/>
                </a:solidFill>
                <a:latin typeface="Courier New" pitchFamily="34" charset="0"/>
                <a:ea typeface="Courier New" pitchFamily="34" charset="-122"/>
                <a:cs typeface="Courier New" pitchFamily="34" charset="-120"/>
              </a:rPr>
              <a:t>REAL PEOPLE ON THE CALL</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171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F4F0E8">
              <a:alpha val="20000"/>
            </a:srgbClr>
          </a:solidFill>
          <a:ln/>
        </p:spPr>
      </p:sp>
      <p:sp>
        <p:nvSpPr>
          <p:cNvPr id="3" name="Text 1"/>
          <p:cNvSpPr/>
          <p:nvPr/>
        </p:nvSpPr>
        <p:spPr>
          <a:xfrm>
            <a:off x="990600" y="762000"/>
            <a:ext cx="1853339"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THE EXPERT</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0000"/>
                  </a:srgbClr>
                </a:solidFill>
                <a:latin typeface="Courier New" pitchFamily="34" charset="0"/>
                <a:ea typeface="Courier New" pitchFamily="34" charset="-122"/>
                <a:cs typeface="Courier New" pitchFamily="34" charset="-120"/>
              </a:rPr>
              <a:t>TRUST NOTHING · 09</a:t>
            </a:r>
            <a:endParaRPr lang="en-US" sz="1800" dirty="0"/>
          </a:p>
        </p:txBody>
      </p:sp>
      <p:sp>
        <p:nvSpPr>
          <p:cNvPr id="5" name="Text 3"/>
          <p:cNvSpPr/>
          <p:nvPr/>
        </p:nvSpPr>
        <p:spPr>
          <a:xfrm>
            <a:off x="990600" y="3935730"/>
            <a:ext cx="17937480" cy="1255395"/>
          </a:xfrm>
          <a:prstGeom prst="rect">
            <a:avLst/>
          </a:prstGeom>
          <a:noFill/>
          <a:ln/>
        </p:spPr>
        <p:txBody>
          <a:bodyPr wrap="square" lIns="25400" tIns="25400" rIns="25400" bIns="25400" rtlCol="0" anchor="t">
            <a:normAutofit fontScale="85000" lnSpcReduction="10000"/>
          </a:bodyPr>
          <a:lstStyle/>
          <a:p>
            <a:pPr marL="0" indent="0" algn="l">
              <a:lnSpc>
                <a:spcPct val="90000"/>
              </a:lnSpc>
              <a:buNone/>
            </a:pPr>
            <a:r>
              <a:rPr lang="en-US" sz="10650" dirty="0">
                <a:solidFill>
                  <a:srgbClr val="F4F0E8"/>
                </a:solidFill>
                <a:latin typeface="Arial" pitchFamily="34" charset="0"/>
                <a:ea typeface="Arial" pitchFamily="34" charset="-122"/>
                <a:cs typeface="Arial" pitchFamily="34" charset="-120"/>
              </a:rPr>
              <a:t>“I FEEL LIKE I'M </a:t>
            </a:r>
            <a:r>
              <a:rPr lang="en-US" sz="10650" dirty="0">
                <a:solidFill>
                  <a:srgbClr val="E03A1A"/>
                </a:solidFill>
                <a:latin typeface="Arial" pitchFamily="34" charset="0"/>
                <a:ea typeface="Arial" pitchFamily="34" charset="-122"/>
                <a:cs typeface="Arial" pitchFamily="34" charset="-120"/>
              </a:rPr>
              <a:t>GOING BLIND.</a:t>
            </a:r>
            <a:r>
              <a:rPr lang="en-US" sz="10650" dirty="0">
                <a:solidFill>
                  <a:srgbClr val="F4F0E8"/>
                </a:solidFill>
                <a:latin typeface="Arial" pitchFamily="34" charset="0"/>
                <a:ea typeface="Arial" pitchFamily="34" charset="-122"/>
                <a:cs typeface="Arial" pitchFamily="34" charset="-120"/>
              </a:rPr>
              <a:t>”</a:t>
            </a:r>
            <a:endParaRPr lang="en-US" sz="10650" dirty="0"/>
          </a:p>
        </p:txBody>
      </p:sp>
      <p:sp>
        <p:nvSpPr>
          <p:cNvPr id="6" name="Text 4"/>
          <p:cNvSpPr/>
          <p:nvPr/>
        </p:nvSpPr>
        <p:spPr>
          <a:xfrm>
            <a:off x="990600" y="5572125"/>
            <a:ext cx="12557760" cy="136588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475" b="1" dirty="0">
                <a:solidFill>
                  <a:srgbClr val="F4F0E8"/>
                </a:solidFill>
                <a:latin typeface="Arial" pitchFamily="34" charset="0"/>
                <a:ea typeface="Arial" pitchFamily="34" charset="-122"/>
                <a:cs typeface="Arial" pitchFamily="34" charset="-120"/>
              </a:rPr>
              <a:t>Hany Farid </a:t>
            </a:r>
            <a:r>
              <a:rPr lang="en-US" sz="2475" dirty="0">
                <a:solidFill>
                  <a:srgbClr val="CFC7BA"/>
                </a:solidFill>
                <a:latin typeface="Arial" pitchFamily="34" charset="0"/>
                <a:ea typeface="Arial" pitchFamily="34" charset="-122"/>
                <a:cs typeface="Arial" pitchFamily="34" charset="-120"/>
              </a:rPr>
              <a:t>spent three decades teaching governments and journalists how to detect fake media. He's the closest thing the world has to a deepfake-forensics authority. In 2026 he said he can no longer reliably tell AI audio and video from the real thing.</a:t>
            </a:r>
            <a:endParaRPr lang="en-US" sz="24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714"/>
        </a:solidFill>
        <a:effectLst/>
      </p:bgPr>
    </p:bg>
    <p:spTree>
      <p:nvGrpSpPr>
        <p:cNvPr id="1" name=""/>
        <p:cNvGrpSpPr/>
        <p:nvPr/>
      </p:nvGrpSpPr>
      <p:grpSpPr>
        <a:xfrm>
          <a:off x="0" y="0"/>
          <a:ext cx="0" cy="0"/>
          <a:chOff x="0" y="0"/>
          <a:chExt cx="0" cy="0"/>
        </a:xfrm>
      </p:grpSpPr>
      <p:sp>
        <p:nvSpPr>
          <p:cNvPr id="2" name="Text 0"/>
          <p:cNvSpPr/>
          <p:nvPr/>
        </p:nvSpPr>
        <p:spPr>
          <a:xfrm>
            <a:off x="990600" y="2497336"/>
            <a:ext cx="17937480" cy="403860"/>
          </a:xfrm>
          <a:prstGeom prst="rect">
            <a:avLst/>
          </a:prstGeom>
          <a:noFill/>
          <a:ln/>
        </p:spPr>
        <p:txBody>
          <a:bodyPr wrap="square" lIns="25400" tIns="25400" rIns="25400" bIns="25400" rtlCol="0" anchor="t">
            <a:normAutofit/>
          </a:bodyPr>
          <a:lstStyle/>
          <a:p>
            <a:pPr marL="0" indent="0" algn="l">
              <a:buNone/>
            </a:pPr>
            <a:r>
              <a:rPr lang="en-US" sz="1950" kern="0" spc="300" dirty="0">
                <a:solidFill>
                  <a:srgbClr val="E03A1A"/>
                </a:solidFill>
                <a:latin typeface="Courier New" pitchFamily="34" charset="0"/>
                <a:ea typeface="Courier New" pitchFamily="34" charset="-122"/>
                <a:cs typeface="Courier New" pitchFamily="34" charset="-120"/>
              </a:rPr>
              <a:t>PART 02</a:t>
            </a:r>
            <a:endParaRPr lang="en-US" sz="1950" dirty="0"/>
          </a:p>
        </p:txBody>
      </p:sp>
      <p:sp>
        <p:nvSpPr>
          <p:cNvPr id="3" name="Text 1"/>
          <p:cNvSpPr/>
          <p:nvPr/>
        </p:nvSpPr>
        <p:spPr>
          <a:xfrm>
            <a:off x="990600" y="3091696"/>
            <a:ext cx="16796004" cy="3429238"/>
          </a:xfrm>
          <a:prstGeom prst="rect">
            <a:avLst/>
          </a:prstGeom>
          <a:noFill/>
          <a:ln/>
        </p:spPr>
        <p:txBody>
          <a:bodyPr wrap="square" lIns="25400" tIns="25400" rIns="25400" bIns="25400" rtlCol="0" anchor="t">
            <a:normAutofit/>
          </a:bodyPr>
          <a:lstStyle/>
          <a:p>
            <a:pPr marL="0" indent="0" algn="l">
              <a:lnSpc>
                <a:spcPct val="86000"/>
              </a:lnSpc>
              <a:buNone/>
            </a:pPr>
            <a:r>
              <a:rPr lang="en-US" sz="10350" dirty="0">
                <a:solidFill>
                  <a:srgbClr val="F4F0E8"/>
                </a:solidFill>
                <a:latin typeface="Arial" pitchFamily="34" charset="0"/>
                <a:ea typeface="Arial" pitchFamily="34" charset="-122"/>
                <a:cs typeface="Arial" pitchFamily="34" charset="-120"/>
              </a:rPr>
              <a:t>YOUR FACE, WITHOUT CONSENT</a:t>
            </a:r>
            <a:endParaRPr lang="en-US" sz="10350" dirty="0"/>
          </a:p>
        </p:txBody>
      </p:sp>
      <p:sp>
        <p:nvSpPr>
          <p:cNvPr id="4" name="Text 2"/>
          <p:cNvSpPr/>
          <p:nvPr/>
        </p:nvSpPr>
        <p:spPr>
          <a:xfrm>
            <a:off x="990600" y="6863834"/>
            <a:ext cx="11576685" cy="963930"/>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700" dirty="0">
                <a:solidFill>
                  <a:srgbClr val="CFC7BA"/>
                </a:solidFill>
                <a:latin typeface="Arial" pitchFamily="34" charset="0"/>
                <a:ea typeface="Arial" pitchFamily="34" charset="-122"/>
                <a:cs typeface="Arial" pitchFamily="34" charset="-120"/>
              </a:rPr>
              <a:t>The fastest-growing form of harassment in schools right now — and it can target anyone.</a:t>
            </a:r>
            <a:endParaRPr lang="en-US" sz="2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2409301"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“NUDIFY” APPS</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11</a:t>
            </a:r>
            <a:endParaRPr lang="en-US" sz="1800" dirty="0"/>
          </a:p>
        </p:txBody>
      </p:sp>
      <p:sp>
        <p:nvSpPr>
          <p:cNvPr id="5" name="Text 3"/>
          <p:cNvSpPr/>
          <p:nvPr/>
        </p:nvSpPr>
        <p:spPr>
          <a:xfrm>
            <a:off x="990600" y="3647480"/>
            <a:ext cx="17937480" cy="1094542"/>
          </a:xfrm>
          <a:prstGeom prst="rect">
            <a:avLst/>
          </a:prstGeom>
          <a:noFill/>
          <a:ln/>
        </p:spPr>
        <p:txBody>
          <a:bodyPr wrap="square" lIns="25400" tIns="25400" rIns="25400" bIns="25400" rtlCol="0" anchor="t">
            <a:normAutofit fontScale="92500" lnSpcReduction="20000"/>
          </a:bodyPr>
          <a:lstStyle/>
          <a:p>
            <a:pPr marL="0" indent="0" algn="l">
              <a:lnSpc>
                <a:spcPct val="94000"/>
              </a:lnSpc>
              <a:buNone/>
            </a:pPr>
            <a:r>
              <a:rPr lang="en-US" sz="8850" dirty="0">
                <a:solidFill>
                  <a:srgbClr val="1A1714"/>
                </a:solidFill>
                <a:latin typeface="Arial" pitchFamily="34" charset="0"/>
                <a:ea typeface="Arial" pitchFamily="34" charset="-122"/>
                <a:cs typeface="Arial" pitchFamily="34" charset="-120"/>
              </a:rPr>
              <a:t>ONE PHOTO IS ALL IT TAKES.</a:t>
            </a:r>
            <a:endParaRPr lang="en-US" sz="8850" dirty="0"/>
          </a:p>
        </p:txBody>
      </p:sp>
      <p:sp>
        <p:nvSpPr>
          <p:cNvPr id="6" name="Text 4"/>
          <p:cNvSpPr/>
          <p:nvPr/>
        </p:nvSpPr>
        <p:spPr>
          <a:xfrm>
            <a:off x="990600" y="5065872"/>
            <a:ext cx="12950190" cy="135826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475" dirty="0">
                <a:solidFill>
                  <a:srgbClr val="3A342C"/>
                </a:solidFill>
                <a:latin typeface="Arial" pitchFamily="34" charset="0"/>
                <a:ea typeface="Arial" pitchFamily="34" charset="-122"/>
                <a:cs typeface="Arial" pitchFamily="34" charset="-120"/>
              </a:rPr>
              <a:t>These apps take a normal, fully-clothed photo — pulled from your Instagram or a class group chat — and generate a fake nude in seconds. No special skill required. Over 100 of these sites pull in millions of visits a month.</a:t>
            </a:r>
            <a:endParaRPr lang="en-US" sz="2475" dirty="0"/>
          </a:p>
        </p:txBody>
      </p:sp>
      <p:sp>
        <p:nvSpPr>
          <p:cNvPr id="7" name="Text 5"/>
          <p:cNvSpPr/>
          <p:nvPr/>
        </p:nvSpPr>
        <p:spPr>
          <a:xfrm>
            <a:off x="990600" y="6747986"/>
            <a:ext cx="13830300" cy="478155"/>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475" b="1" dirty="0">
                <a:solidFill>
                  <a:srgbClr val="1A1714"/>
                </a:solidFill>
                <a:latin typeface="Arial" pitchFamily="34" charset="0"/>
                <a:ea typeface="Arial" pitchFamily="34" charset="-122"/>
                <a:cs typeface="Arial" pitchFamily="34" charset="-120"/>
              </a:rPr>
              <a:t>You never posed for it. You never agreed to it. And it can look terrifyingly real.</a:t>
            </a:r>
            <a:endParaRPr lang="en-US" sz="24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4262509"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IT'S ALREADY IN SCHOOLS</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12</a:t>
            </a:r>
            <a:endParaRPr lang="en-US" sz="1800" dirty="0"/>
          </a:p>
        </p:txBody>
      </p:sp>
      <p:sp>
        <p:nvSpPr>
          <p:cNvPr id="5" name="Text 3"/>
          <p:cNvSpPr/>
          <p:nvPr/>
        </p:nvSpPr>
        <p:spPr>
          <a:xfrm>
            <a:off x="990600" y="3932872"/>
            <a:ext cx="5643837" cy="1252538"/>
          </a:xfrm>
          <a:prstGeom prst="rect">
            <a:avLst/>
          </a:prstGeom>
          <a:noFill/>
          <a:ln/>
        </p:spPr>
        <p:txBody>
          <a:bodyPr wrap="square" lIns="25400" tIns="25400" rIns="25400" bIns="25400" rtlCol="0" anchor="t">
            <a:normAutofit fontScale="92500" lnSpcReduction="10000"/>
          </a:bodyPr>
          <a:lstStyle/>
          <a:p>
            <a:pPr marL="0" indent="0" algn="l">
              <a:lnSpc>
                <a:spcPct val="85000"/>
              </a:lnSpc>
              <a:buNone/>
            </a:pPr>
            <a:r>
              <a:rPr lang="en-US" sz="11250" dirty="0">
                <a:solidFill>
                  <a:srgbClr val="E03A1A"/>
                </a:solidFill>
                <a:latin typeface="Arial" pitchFamily="34" charset="0"/>
                <a:ea typeface="Arial" pitchFamily="34" charset="-122"/>
                <a:cs typeface="Arial" pitchFamily="34" charset="-120"/>
              </a:rPr>
              <a:t>1 in 8</a:t>
            </a:r>
            <a:endParaRPr lang="en-US" sz="11250" dirty="0"/>
          </a:p>
        </p:txBody>
      </p:sp>
      <p:sp>
        <p:nvSpPr>
          <p:cNvPr id="6" name="Text 4"/>
          <p:cNvSpPr/>
          <p:nvPr/>
        </p:nvSpPr>
        <p:spPr>
          <a:xfrm>
            <a:off x="990600" y="5356860"/>
            <a:ext cx="5284683" cy="783908"/>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175" dirty="0">
                <a:solidFill>
                  <a:srgbClr val="3A342C"/>
                </a:solidFill>
                <a:latin typeface="Arial" pitchFamily="34" charset="0"/>
                <a:ea typeface="Arial" pitchFamily="34" charset="-122"/>
                <a:cs typeface="Arial" pitchFamily="34" charset="-120"/>
              </a:rPr>
              <a:t>young people (13–20) know someone targeted by a deepfake nude.</a:t>
            </a:r>
            <a:endParaRPr lang="en-US" sz="2175" dirty="0"/>
          </a:p>
        </p:txBody>
      </p:sp>
      <p:sp>
        <p:nvSpPr>
          <p:cNvPr id="7" name="Text 5"/>
          <p:cNvSpPr/>
          <p:nvPr/>
        </p:nvSpPr>
        <p:spPr>
          <a:xfrm>
            <a:off x="6578561" y="3932872"/>
            <a:ext cx="5643967" cy="1252538"/>
          </a:xfrm>
          <a:prstGeom prst="rect">
            <a:avLst/>
          </a:prstGeom>
          <a:noFill/>
          <a:ln/>
        </p:spPr>
        <p:txBody>
          <a:bodyPr wrap="square" lIns="25400" tIns="25400" rIns="25400" bIns="25400" rtlCol="0" anchor="t">
            <a:normAutofit fontScale="92500" lnSpcReduction="10000"/>
          </a:bodyPr>
          <a:lstStyle/>
          <a:p>
            <a:pPr marL="0" indent="0" algn="l">
              <a:lnSpc>
                <a:spcPct val="85000"/>
              </a:lnSpc>
              <a:buNone/>
            </a:pPr>
            <a:r>
              <a:rPr lang="en-US" sz="11250" dirty="0">
                <a:solidFill>
                  <a:srgbClr val="E03A1A"/>
                </a:solidFill>
                <a:latin typeface="Arial" pitchFamily="34" charset="0"/>
                <a:ea typeface="Arial" pitchFamily="34" charset="-122"/>
                <a:cs typeface="Arial" pitchFamily="34" charset="-120"/>
              </a:rPr>
              <a:t>1 in 17</a:t>
            </a:r>
            <a:endParaRPr lang="en-US" sz="11250" dirty="0"/>
          </a:p>
        </p:txBody>
      </p:sp>
      <p:sp>
        <p:nvSpPr>
          <p:cNvPr id="8" name="Text 6"/>
          <p:cNvSpPr/>
          <p:nvPr/>
        </p:nvSpPr>
        <p:spPr>
          <a:xfrm>
            <a:off x="6578561" y="5356860"/>
            <a:ext cx="5643967" cy="411004"/>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175" dirty="0">
                <a:solidFill>
                  <a:srgbClr val="3A342C"/>
                </a:solidFill>
                <a:latin typeface="Arial" pitchFamily="34" charset="0"/>
                <a:ea typeface="Arial" pitchFamily="34" charset="-122"/>
                <a:cs typeface="Arial" pitchFamily="34" charset="-120"/>
              </a:rPr>
              <a:t>have been targeted themselves.</a:t>
            </a:r>
            <a:endParaRPr lang="en-US" sz="2175" dirty="0"/>
          </a:p>
        </p:txBody>
      </p:sp>
      <p:sp>
        <p:nvSpPr>
          <p:cNvPr id="9" name="Text 7"/>
          <p:cNvSpPr/>
          <p:nvPr/>
        </p:nvSpPr>
        <p:spPr>
          <a:xfrm>
            <a:off x="12166640" y="3932872"/>
            <a:ext cx="5643837" cy="1252538"/>
          </a:xfrm>
          <a:prstGeom prst="rect">
            <a:avLst/>
          </a:prstGeom>
          <a:noFill/>
          <a:ln/>
        </p:spPr>
        <p:txBody>
          <a:bodyPr wrap="square" lIns="25400" tIns="25400" rIns="25400" bIns="25400" rtlCol="0" anchor="t">
            <a:normAutofit fontScale="92500" lnSpcReduction="10000"/>
          </a:bodyPr>
          <a:lstStyle/>
          <a:p>
            <a:pPr marL="0" indent="0" algn="l">
              <a:lnSpc>
                <a:spcPct val="85000"/>
              </a:lnSpc>
              <a:buNone/>
            </a:pPr>
            <a:r>
              <a:rPr lang="en-US" sz="11250" dirty="0">
                <a:solidFill>
                  <a:srgbClr val="E03A1A"/>
                </a:solidFill>
                <a:latin typeface="Arial" pitchFamily="34" charset="0"/>
                <a:ea typeface="Arial" pitchFamily="34" charset="-122"/>
                <a:cs typeface="Arial" pitchFamily="34" charset="-120"/>
              </a:rPr>
              <a:t>40–50%</a:t>
            </a:r>
            <a:endParaRPr lang="en-US" sz="11250" dirty="0"/>
          </a:p>
        </p:txBody>
      </p:sp>
      <p:sp>
        <p:nvSpPr>
          <p:cNvPr id="10" name="Text 8"/>
          <p:cNvSpPr/>
          <p:nvPr/>
        </p:nvSpPr>
        <p:spPr>
          <a:xfrm>
            <a:off x="12166640" y="5356860"/>
            <a:ext cx="5284683" cy="783908"/>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175" dirty="0">
                <a:solidFill>
                  <a:srgbClr val="3A342C"/>
                </a:solidFill>
                <a:latin typeface="Arial" pitchFamily="34" charset="0"/>
                <a:ea typeface="Arial" pitchFamily="34" charset="-122"/>
                <a:cs typeface="Arial" pitchFamily="34" charset="-120"/>
              </a:rPr>
              <a:t>of students know deepfakes are circulating at their school.</a:t>
            </a:r>
            <a:endParaRPr lang="en-US" sz="2175" dirty="0"/>
          </a:p>
        </p:txBody>
      </p:sp>
      <p:sp>
        <p:nvSpPr>
          <p:cNvPr id="11" name="Text 9"/>
          <p:cNvSpPr/>
          <p:nvPr/>
        </p:nvSpPr>
        <p:spPr>
          <a:xfrm>
            <a:off x="990600" y="6559868"/>
            <a:ext cx="17937480"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6A6258"/>
                </a:solidFill>
                <a:latin typeface="Courier New" pitchFamily="34" charset="0"/>
                <a:ea typeface="Courier New" pitchFamily="34" charset="-122"/>
                <a:cs typeface="Courier New" pitchFamily="34" charset="-120"/>
              </a:rPr>
              <a:t>SOURCE: THORN YOUTH SURVEY, 2025</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71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F4F0E8">
              <a:alpha val="20000"/>
            </a:srgbClr>
          </a:solidFill>
          <a:ln/>
        </p:spPr>
      </p:sp>
      <p:sp>
        <p:nvSpPr>
          <p:cNvPr id="3" name="Text 1"/>
          <p:cNvSpPr/>
          <p:nvPr/>
        </p:nvSpPr>
        <p:spPr>
          <a:xfrm>
            <a:off x="990600" y="762000"/>
            <a:ext cx="1668018"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THE SCALE</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0000"/>
                  </a:srgbClr>
                </a:solidFill>
                <a:latin typeface="Courier New" pitchFamily="34" charset="0"/>
                <a:ea typeface="Courier New" pitchFamily="34" charset="-122"/>
                <a:cs typeface="Courier New" pitchFamily="34" charset="-120"/>
              </a:rPr>
              <a:t>TRUST NOTHING · 13</a:t>
            </a:r>
            <a:endParaRPr lang="en-US" sz="1800" dirty="0"/>
          </a:p>
        </p:txBody>
      </p:sp>
      <p:sp>
        <p:nvSpPr>
          <p:cNvPr id="5" name="Text 3"/>
          <p:cNvSpPr/>
          <p:nvPr/>
        </p:nvSpPr>
        <p:spPr>
          <a:xfrm>
            <a:off x="990600" y="4370070"/>
            <a:ext cx="3941636" cy="1333500"/>
          </a:xfrm>
          <a:prstGeom prst="rect">
            <a:avLst/>
          </a:prstGeom>
          <a:noFill/>
          <a:ln/>
        </p:spPr>
        <p:txBody>
          <a:bodyPr wrap="square" lIns="25400" tIns="25400" rIns="25400" bIns="25400" rtlCol="0" anchor="t">
            <a:normAutofit fontScale="92500" lnSpcReduction="10000"/>
          </a:bodyPr>
          <a:lstStyle/>
          <a:p>
            <a:pPr marL="0" indent="0" algn="l">
              <a:lnSpc>
                <a:spcPct val="80000"/>
              </a:lnSpc>
              <a:buNone/>
            </a:pPr>
            <a:r>
              <a:rPr lang="en-US" sz="12750" dirty="0">
                <a:solidFill>
                  <a:srgbClr val="F4F0E8"/>
                </a:solidFill>
                <a:latin typeface="Arial" pitchFamily="34" charset="0"/>
                <a:ea typeface="Arial" pitchFamily="34" charset="-122"/>
                <a:cs typeface="Arial" pitchFamily="34" charset="-120"/>
              </a:rPr>
              <a:t>4,700</a:t>
            </a:r>
            <a:endParaRPr lang="en-US" sz="12750" dirty="0"/>
          </a:p>
        </p:txBody>
      </p:sp>
      <p:sp>
        <p:nvSpPr>
          <p:cNvPr id="6" name="Text 4"/>
          <p:cNvSpPr/>
          <p:nvPr/>
        </p:nvSpPr>
        <p:spPr>
          <a:xfrm>
            <a:off x="4916805" y="4766310"/>
            <a:ext cx="1219200" cy="952500"/>
          </a:xfrm>
          <a:prstGeom prst="rect">
            <a:avLst/>
          </a:prstGeom>
          <a:noFill/>
          <a:ln/>
        </p:spPr>
        <p:txBody>
          <a:bodyPr wrap="square" lIns="25400" tIns="25400" rIns="25400" bIns="25400" rtlCol="0" anchor="t">
            <a:normAutofit fontScale="92500" lnSpcReduction="10000"/>
          </a:bodyPr>
          <a:lstStyle/>
          <a:p>
            <a:pPr marL="0" indent="0" algn="l">
              <a:lnSpc>
                <a:spcPct val="80000"/>
              </a:lnSpc>
              <a:buNone/>
            </a:pPr>
            <a:r>
              <a:rPr lang="en-US" sz="9000" dirty="0">
                <a:solidFill>
                  <a:srgbClr val="E03A1A"/>
                </a:solidFill>
                <a:latin typeface="Arial" pitchFamily="34" charset="0"/>
                <a:ea typeface="Arial" pitchFamily="34" charset="-122"/>
                <a:cs typeface="Arial" pitchFamily="34" charset="-120"/>
              </a:rPr>
              <a:t>→</a:t>
            </a:r>
            <a:endParaRPr lang="en-US" sz="9000" dirty="0"/>
          </a:p>
        </p:txBody>
      </p:sp>
      <p:sp>
        <p:nvSpPr>
          <p:cNvPr id="7" name="Text 5"/>
          <p:cNvSpPr/>
          <p:nvPr/>
        </p:nvSpPr>
        <p:spPr>
          <a:xfrm>
            <a:off x="6402705" y="3905250"/>
            <a:ext cx="7714322" cy="1790700"/>
          </a:xfrm>
          <a:prstGeom prst="rect">
            <a:avLst/>
          </a:prstGeom>
          <a:noFill/>
          <a:ln/>
        </p:spPr>
        <p:txBody>
          <a:bodyPr wrap="square" lIns="25400" tIns="25400" rIns="25400" bIns="25400" rtlCol="0" anchor="t">
            <a:normAutofit fontScale="92500" lnSpcReduction="10000"/>
          </a:bodyPr>
          <a:lstStyle/>
          <a:p>
            <a:pPr marL="0" indent="0" algn="l">
              <a:lnSpc>
                <a:spcPct val="80000"/>
              </a:lnSpc>
              <a:buNone/>
            </a:pPr>
            <a:r>
              <a:rPr lang="en-US" sz="17250" dirty="0">
                <a:solidFill>
                  <a:srgbClr val="E03A1A"/>
                </a:solidFill>
                <a:latin typeface="Arial" pitchFamily="34" charset="0"/>
                <a:ea typeface="Arial" pitchFamily="34" charset="-122"/>
                <a:cs typeface="Arial" pitchFamily="34" charset="-120"/>
              </a:rPr>
              <a:t>440,000</a:t>
            </a:r>
            <a:endParaRPr lang="en-US" sz="17250" dirty="0"/>
          </a:p>
        </p:txBody>
      </p:sp>
      <p:sp>
        <p:nvSpPr>
          <p:cNvPr id="8" name="Text 6"/>
          <p:cNvSpPr/>
          <p:nvPr/>
        </p:nvSpPr>
        <p:spPr>
          <a:xfrm>
            <a:off x="990600" y="6023610"/>
            <a:ext cx="13342620" cy="94488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550" dirty="0">
                <a:solidFill>
                  <a:srgbClr val="CFC7BA"/>
                </a:solidFill>
                <a:latin typeface="Arial" pitchFamily="34" charset="0"/>
                <a:ea typeface="Arial" pitchFamily="34" charset="-122"/>
                <a:cs typeface="Arial" pitchFamily="34" charset="-120"/>
              </a:rPr>
              <a:t>AI-generated child sexual abuse images reported to the national tip line — </a:t>
            </a:r>
            <a:r>
              <a:rPr lang="en-US" sz="2550" b="1" dirty="0">
                <a:solidFill>
                  <a:srgbClr val="F4F0E8"/>
                </a:solidFill>
                <a:latin typeface="Arial" pitchFamily="34" charset="0"/>
                <a:ea typeface="Arial" pitchFamily="34" charset="-122"/>
                <a:cs typeface="Arial" pitchFamily="34" charset="-120"/>
              </a:rPr>
              <a:t>4,700 </a:t>
            </a:r>
            <a:r>
              <a:rPr lang="en-US" sz="2550" dirty="0">
                <a:solidFill>
                  <a:srgbClr val="CFC7BA"/>
                </a:solidFill>
                <a:latin typeface="Arial" pitchFamily="34" charset="0"/>
                <a:ea typeface="Arial" pitchFamily="34" charset="-122"/>
                <a:cs typeface="Arial" pitchFamily="34" charset="-120"/>
              </a:rPr>
              <a:t>in all of 2023, then </a:t>
            </a:r>
            <a:r>
              <a:rPr lang="en-US" sz="2550" b="1" dirty="0">
                <a:solidFill>
                  <a:srgbClr val="F4F0E8"/>
                </a:solidFill>
                <a:latin typeface="Arial" pitchFamily="34" charset="0"/>
                <a:ea typeface="Arial" pitchFamily="34" charset="-122"/>
                <a:cs typeface="Arial" pitchFamily="34" charset="-120"/>
              </a:rPr>
              <a:t>440,000 </a:t>
            </a:r>
            <a:r>
              <a:rPr lang="en-US" sz="2550" dirty="0">
                <a:solidFill>
                  <a:srgbClr val="CFC7BA"/>
                </a:solidFill>
                <a:latin typeface="Arial" pitchFamily="34" charset="0"/>
                <a:ea typeface="Arial" pitchFamily="34" charset="-122"/>
                <a:cs typeface="Arial" pitchFamily="34" charset="-120"/>
              </a:rPr>
              <a:t>in just the first six months of 2025. </a:t>
            </a:r>
            <a:r>
              <a:rPr lang="en-US" sz="2550" b="1" dirty="0">
                <a:solidFill>
                  <a:srgbClr val="F4F0E8"/>
                </a:solidFill>
                <a:latin typeface="Arial" pitchFamily="34" charset="0"/>
                <a:ea typeface="Arial" pitchFamily="34" charset="-122"/>
                <a:cs typeface="Arial" pitchFamily="34" charset="-120"/>
              </a:rPr>
              <a:t>94% </a:t>
            </a:r>
            <a:r>
              <a:rPr lang="en-US" sz="2550" dirty="0">
                <a:solidFill>
                  <a:srgbClr val="CFC7BA"/>
                </a:solidFill>
                <a:latin typeface="Arial" pitchFamily="34" charset="0"/>
                <a:ea typeface="Arial" pitchFamily="34" charset="-122"/>
                <a:cs typeface="Arial" pitchFamily="34" charset="-120"/>
              </a:rPr>
              <a:t>of the victims are girls.</a:t>
            </a:r>
            <a:endParaRPr lang="en-US" sz="2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1668018"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KNOW THIS</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14</a:t>
            </a:r>
            <a:endParaRPr lang="en-US" sz="1800" dirty="0"/>
          </a:p>
        </p:txBody>
      </p:sp>
      <p:sp>
        <p:nvSpPr>
          <p:cNvPr id="5" name="Text 3"/>
          <p:cNvSpPr/>
          <p:nvPr/>
        </p:nvSpPr>
        <p:spPr>
          <a:xfrm>
            <a:off x="990600" y="3837861"/>
            <a:ext cx="17937480" cy="969169"/>
          </a:xfrm>
          <a:prstGeom prst="rect">
            <a:avLst/>
          </a:prstGeom>
          <a:noFill/>
          <a:ln/>
        </p:spPr>
        <p:txBody>
          <a:bodyPr wrap="square" lIns="25400" tIns="25400" rIns="25400" bIns="25400" rtlCol="0" anchor="t">
            <a:normAutofit fontScale="92500" lnSpcReduction="20000"/>
          </a:bodyPr>
          <a:lstStyle/>
          <a:p>
            <a:pPr marL="0" indent="0" algn="l">
              <a:lnSpc>
                <a:spcPct val="94000"/>
              </a:lnSpc>
              <a:buNone/>
            </a:pPr>
            <a:r>
              <a:rPr lang="en-US" sz="7800" dirty="0">
                <a:solidFill>
                  <a:srgbClr val="1A1714"/>
                </a:solidFill>
                <a:latin typeface="Arial" pitchFamily="34" charset="0"/>
                <a:ea typeface="Arial" pitchFamily="34" charset="-122"/>
                <a:cs typeface="Arial" pitchFamily="34" charset="-120"/>
              </a:rPr>
              <a:t>THIS IS A CRIME, </a:t>
            </a:r>
            <a:r>
              <a:rPr lang="en-US" sz="7800" dirty="0">
                <a:solidFill>
                  <a:srgbClr val="E03A1A"/>
                </a:solidFill>
                <a:latin typeface="Arial" pitchFamily="34" charset="0"/>
                <a:ea typeface="Arial" pitchFamily="34" charset="-122"/>
                <a:cs typeface="Arial" pitchFamily="34" charset="-120"/>
              </a:rPr>
              <a:t>NOT A PRANK.</a:t>
            </a:r>
            <a:endParaRPr lang="en-US" sz="7800" dirty="0"/>
          </a:p>
        </p:txBody>
      </p:sp>
      <p:sp>
        <p:nvSpPr>
          <p:cNvPr id="6" name="Text 4"/>
          <p:cNvSpPr/>
          <p:nvPr/>
        </p:nvSpPr>
        <p:spPr>
          <a:xfrm>
            <a:off x="990600" y="5149929"/>
            <a:ext cx="7044119"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1A1714"/>
                </a:solidFill>
                <a:latin typeface="Arial" pitchFamily="34" charset="0"/>
                <a:ea typeface="Arial" pitchFamily="34" charset="-122"/>
                <a:cs typeface="Arial" pitchFamily="34" charset="-120"/>
              </a:rPr>
              <a:t>Making or sharing these images is </a:t>
            </a:r>
            <a:r>
              <a:rPr lang="en-US" sz="2250" b="1" dirty="0">
                <a:solidFill>
                  <a:srgbClr val="1A1714"/>
                </a:solidFill>
                <a:latin typeface="Arial" pitchFamily="34" charset="0"/>
                <a:ea typeface="Arial" pitchFamily="34" charset="-122"/>
                <a:cs typeface="Arial" pitchFamily="34" charset="-120"/>
              </a:rPr>
              <a:t>illegal </a:t>
            </a:r>
            <a:r>
              <a:rPr lang="en-US" sz="2250" dirty="0">
                <a:solidFill>
                  <a:srgbClr val="1A1714"/>
                </a:solidFill>
                <a:latin typeface="Arial" pitchFamily="34" charset="0"/>
                <a:ea typeface="Arial" pitchFamily="34" charset="-122"/>
                <a:cs typeface="Arial" pitchFamily="34" charset="-120"/>
              </a:rPr>
              <a:t>— even between classmates, even framed as a joke.</a:t>
            </a:r>
            <a:endParaRPr lang="en-US" sz="2250" dirty="0"/>
          </a:p>
        </p:txBody>
      </p:sp>
      <p:sp>
        <p:nvSpPr>
          <p:cNvPr id="7" name="Text 5"/>
          <p:cNvSpPr/>
          <p:nvPr/>
        </p:nvSpPr>
        <p:spPr>
          <a:xfrm>
            <a:off x="8439150" y="5149929"/>
            <a:ext cx="7044119"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1A1714"/>
                </a:solidFill>
                <a:latin typeface="Arial" pitchFamily="34" charset="0"/>
                <a:ea typeface="Arial" pitchFamily="34" charset="-122"/>
                <a:cs typeface="Arial" pitchFamily="34" charset="-120"/>
              </a:rPr>
              <a:t>Students have been </a:t>
            </a:r>
            <a:r>
              <a:rPr lang="en-US" sz="2250" b="1" dirty="0">
                <a:solidFill>
                  <a:srgbClr val="1A1714"/>
                </a:solidFill>
                <a:latin typeface="Arial" pitchFamily="34" charset="0"/>
                <a:ea typeface="Arial" pitchFamily="34" charset="-122"/>
                <a:cs typeface="Arial" pitchFamily="34" charset="-120"/>
              </a:rPr>
              <a:t>charged, prosecuted, and expelled </a:t>
            </a:r>
            <a:r>
              <a:rPr lang="en-US" sz="2250" dirty="0">
                <a:solidFill>
                  <a:srgbClr val="1A1714"/>
                </a:solidFill>
                <a:latin typeface="Arial" pitchFamily="34" charset="0"/>
                <a:ea typeface="Arial" pitchFamily="34" charset="-122"/>
                <a:cs typeface="Arial" pitchFamily="34" charset="-120"/>
              </a:rPr>
              <a:t>across the US.</a:t>
            </a:r>
            <a:endParaRPr lang="en-US" sz="2250" dirty="0"/>
          </a:p>
        </p:txBody>
      </p:sp>
      <p:sp>
        <p:nvSpPr>
          <p:cNvPr id="8" name="Text 6"/>
          <p:cNvSpPr/>
          <p:nvPr/>
        </p:nvSpPr>
        <p:spPr>
          <a:xfrm>
            <a:off x="990600" y="6197679"/>
            <a:ext cx="7044119"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1A1714"/>
                </a:solidFill>
                <a:latin typeface="Arial" pitchFamily="34" charset="0"/>
                <a:ea typeface="Arial" pitchFamily="34" charset="-122"/>
                <a:cs typeface="Arial" pitchFamily="34" charset="-120"/>
              </a:rPr>
              <a:t>The federal </a:t>
            </a:r>
            <a:r>
              <a:rPr lang="en-US" sz="2250" b="1" dirty="0">
                <a:solidFill>
                  <a:srgbClr val="1A1714"/>
                </a:solidFill>
                <a:latin typeface="Arial" pitchFamily="34" charset="0"/>
                <a:ea typeface="Arial" pitchFamily="34" charset="-122"/>
                <a:cs typeface="Arial" pitchFamily="34" charset="-120"/>
              </a:rPr>
              <a:t>Take It Down Act </a:t>
            </a:r>
            <a:r>
              <a:rPr lang="en-US" sz="2250" dirty="0">
                <a:solidFill>
                  <a:srgbClr val="1A1714"/>
                </a:solidFill>
                <a:latin typeface="Arial" pitchFamily="34" charset="0"/>
                <a:ea typeface="Arial" pitchFamily="34" charset="-122"/>
                <a:cs typeface="Arial" pitchFamily="34" charset="-120"/>
              </a:rPr>
              <a:t>forces platforms to remove the images quickly.</a:t>
            </a:r>
            <a:endParaRPr lang="en-US" sz="2250" dirty="0"/>
          </a:p>
        </p:txBody>
      </p:sp>
      <p:sp>
        <p:nvSpPr>
          <p:cNvPr id="9" name="Text 7"/>
          <p:cNvSpPr/>
          <p:nvPr/>
        </p:nvSpPr>
        <p:spPr>
          <a:xfrm>
            <a:off x="8439150" y="6197679"/>
            <a:ext cx="7044119"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1A1714"/>
                </a:solidFill>
                <a:latin typeface="Arial" pitchFamily="34" charset="0"/>
                <a:ea typeface="Arial" pitchFamily="34" charset="-122"/>
                <a:cs typeface="Arial" pitchFamily="34" charset="-120"/>
              </a:rPr>
              <a:t>In 2025, at least </a:t>
            </a:r>
            <a:r>
              <a:rPr lang="en-US" sz="2250" b="1" dirty="0">
                <a:solidFill>
                  <a:srgbClr val="1A1714"/>
                </a:solidFill>
                <a:latin typeface="Arial" pitchFamily="34" charset="0"/>
                <a:ea typeface="Arial" pitchFamily="34" charset="-122"/>
                <a:cs typeface="Arial" pitchFamily="34" charset="-120"/>
              </a:rPr>
              <a:t>half of US states </a:t>
            </a:r>
            <a:r>
              <a:rPr lang="en-US" sz="2250" dirty="0">
                <a:solidFill>
                  <a:srgbClr val="1A1714"/>
                </a:solidFill>
                <a:latin typeface="Arial" pitchFamily="34" charset="0"/>
                <a:ea typeface="Arial" pitchFamily="34" charset="-122"/>
                <a:cs typeface="Arial" pitchFamily="34" charset="-120"/>
              </a:rPr>
              <a:t>passed new deepfake laws.</a:t>
            </a:r>
            <a:endParaRPr lang="en-US" sz="2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5930527"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IF IT HAPPENS TO YOU OR A FRIEND</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15</a:t>
            </a:r>
            <a:endParaRPr lang="en-US" sz="1800" dirty="0"/>
          </a:p>
        </p:txBody>
      </p:sp>
      <p:sp>
        <p:nvSpPr>
          <p:cNvPr id="5" name="Text 3"/>
          <p:cNvSpPr/>
          <p:nvPr/>
        </p:nvSpPr>
        <p:spPr>
          <a:xfrm>
            <a:off x="990600" y="4059555"/>
            <a:ext cx="1793748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dirty="0">
                <a:solidFill>
                  <a:srgbClr val="1A1714"/>
                </a:solidFill>
                <a:latin typeface="Arial" pitchFamily="34" charset="0"/>
                <a:ea typeface="Arial" pitchFamily="34" charset="-122"/>
                <a:cs typeface="Arial" pitchFamily="34" charset="-120"/>
              </a:rPr>
              <a:t>DON'T PANIC. </a:t>
            </a:r>
            <a:r>
              <a:rPr lang="en-US" sz="5400" dirty="0">
                <a:solidFill>
                  <a:srgbClr val="E03A1A"/>
                </a:solidFill>
                <a:latin typeface="Arial" pitchFamily="34" charset="0"/>
                <a:ea typeface="Arial" pitchFamily="34" charset="-122"/>
                <a:cs typeface="Arial" pitchFamily="34" charset="-120"/>
              </a:rPr>
              <a:t>SHIELD.</a:t>
            </a:r>
            <a:endParaRPr lang="en-US" sz="5400" dirty="0"/>
          </a:p>
        </p:txBody>
      </p:sp>
      <p:sp>
        <p:nvSpPr>
          <p:cNvPr id="6" name="Text 4"/>
          <p:cNvSpPr/>
          <p:nvPr/>
        </p:nvSpPr>
        <p:spPr>
          <a:xfrm>
            <a:off x="990600" y="5088255"/>
            <a:ext cx="357545" cy="5867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4800" dirty="0">
                <a:solidFill>
                  <a:srgbClr val="E03A1A"/>
                </a:solidFill>
                <a:latin typeface="Arial" pitchFamily="34" charset="0"/>
                <a:ea typeface="Arial" pitchFamily="34" charset="-122"/>
                <a:cs typeface="Arial" pitchFamily="34" charset="-120"/>
              </a:rPr>
              <a:t>S</a:t>
            </a:r>
            <a:endParaRPr lang="en-US" sz="4800" dirty="0"/>
          </a:p>
        </p:txBody>
      </p:sp>
      <p:sp>
        <p:nvSpPr>
          <p:cNvPr id="7" name="Text 5"/>
          <p:cNvSpPr/>
          <p:nvPr/>
        </p:nvSpPr>
        <p:spPr>
          <a:xfrm>
            <a:off x="1462445" y="5088255"/>
            <a:ext cx="4746318" cy="739140"/>
          </a:xfrm>
          <a:prstGeom prst="rect">
            <a:avLst/>
          </a:prstGeom>
          <a:noFill/>
          <a:ln/>
        </p:spPr>
        <p:txBody>
          <a:bodyPr wrap="square" lIns="25400" tIns="25400" rIns="25400" bIns="25400" rtlCol="0" anchor="t">
            <a:normAutofit fontScale="92500"/>
          </a:bodyPr>
          <a:lstStyle/>
          <a:p>
            <a:pPr marL="0" indent="0" algn="l">
              <a:lnSpc>
                <a:spcPct val="130000"/>
              </a:lnSpc>
              <a:buNone/>
            </a:pPr>
            <a:r>
              <a:rPr lang="en-US" sz="2100" b="1" dirty="0">
                <a:solidFill>
                  <a:srgbClr val="1A1714"/>
                </a:solidFill>
                <a:latin typeface="Arial" pitchFamily="34" charset="0"/>
                <a:ea typeface="Arial" pitchFamily="34" charset="-122"/>
                <a:cs typeface="Arial" pitchFamily="34" charset="-120"/>
              </a:rPr>
              <a:t>Stop. </a:t>
            </a:r>
            <a:r>
              <a:rPr lang="en-US" sz="2100" dirty="0">
                <a:solidFill>
                  <a:srgbClr val="1A1714"/>
                </a:solidFill>
                <a:latin typeface="Arial" pitchFamily="34" charset="0"/>
                <a:ea typeface="Arial" pitchFamily="34" charset="-122"/>
                <a:cs typeface="Arial" pitchFamily="34" charset="-120"/>
              </a:rPr>
              <a:t>Don't forward or screenshot-share it.</a:t>
            </a:r>
            <a:endParaRPr lang="en-US" sz="2100" dirty="0"/>
          </a:p>
        </p:txBody>
      </p:sp>
      <p:sp>
        <p:nvSpPr>
          <p:cNvPr id="8" name="Text 6"/>
          <p:cNvSpPr/>
          <p:nvPr/>
        </p:nvSpPr>
        <p:spPr>
          <a:xfrm>
            <a:off x="6603921" y="5088255"/>
            <a:ext cx="380405" cy="5867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4800" dirty="0">
                <a:solidFill>
                  <a:srgbClr val="E03A1A"/>
                </a:solidFill>
                <a:latin typeface="Arial" pitchFamily="34" charset="0"/>
                <a:ea typeface="Arial" pitchFamily="34" charset="-122"/>
                <a:cs typeface="Arial" pitchFamily="34" charset="-120"/>
              </a:rPr>
              <a:t>H</a:t>
            </a:r>
            <a:endParaRPr lang="en-US" sz="4800" dirty="0"/>
          </a:p>
        </p:txBody>
      </p:sp>
      <p:sp>
        <p:nvSpPr>
          <p:cNvPr id="9" name="Text 7"/>
          <p:cNvSpPr/>
          <p:nvPr/>
        </p:nvSpPr>
        <p:spPr>
          <a:xfrm>
            <a:off x="7098625" y="5088255"/>
            <a:ext cx="4722895" cy="739140"/>
          </a:xfrm>
          <a:prstGeom prst="rect">
            <a:avLst/>
          </a:prstGeom>
          <a:noFill/>
          <a:ln/>
        </p:spPr>
        <p:txBody>
          <a:bodyPr wrap="square" lIns="25400" tIns="25400" rIns="25400" bIns="25400" rtlCol="0" anchor="t">
            <a:normAutofit/>
          </a:bodyPr>
          <a:lstStyle/>
          <a:p>
            <a:pPr marL="0" indent="0" algn="l">
              <a:lnSpc>
                <a:spcPct val="130000"/>
              </a:lnSpc>
              <a:buNone/>
            </a:pPr>
            <a:r>
              <a:rPr lang="en-US" sz="2100" b="1" dirty="0">
                <a:solidFill>
                  <a:srgbClr val="1A1714"/>
                </a:solidFill>
                <a:latin typeface="Arial" pitchFamily="34" charset="0"/>
                <a:ea typeface="Arial" pitchFamily="34" charset="-122"/>
                <a:cs typeface="Arial" pitchFamily="34" charset="-120"/>
              </a:rPr>
              <a:t>Huddle. </a:t>
            </a:r>
            <a:r>
              <a:rPr lang="en-US" sz="2100" dirty="0">
                <a:solidFill>
                  <a:srgbClr val="1A1714"/>
                </a:solidFill>
                <a:latin typeface="Arial" pitchFamily="34" charset="0"/>
                <a:ea typeface="Arial" pitchFamily="34" charset="-122"/>
                <a:cs typeface="Arial" pitchFamily="34" charset="-120"/>
              </a:rPr>
              <a:t>Tell a trusted adult right away.</a:t>
            </a:r>
            <a:endParaRPr lang="en-US" sz="2100" dirty="0"/>
          </a:p>
        </p:txBody>
      </p:sp>
      <p:sp>
        <p:nvSpPr>
          <p:cNvPr id="10" name="Text 8"/>
          <p:cNvSpPr/>
          <p:nvPr/>
        </p:nvSpPr>
        <p:spPr>
          <a:xfrm>
            <a:off x="12217360" y="5088255"/>
            <a:ext cx="214313" cy="5867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4800" dirty="0">
                <a:solidFill>
                  <a:srgbClr val="E03A1A"/>
                </a:solidFill>
                <a:latin typeface="Arial" pitchFamily="34" charset="0"/>
                <a:ea typeface="Arial" pitchFamily="34" charset="-122"/>
                <a:cs typeface="Arial" pitchFamily="34" charset="-120"/>
              </a:rPr>
              <a:t>I</a:t>
            </a:r>
            <a:endParaRPr lang="en-US" sz="4800" dirty="0"/>
          </a:p>
        </p:txBody>
      </p:sp>
      <p:sp>
        <p:nvSpPr>
          <p:cNvPr id="11" name="Text 9"/>
          <p:cNvSpPr/>
          <p:nvPr/>
        </p:nvSpPr>
        <p:spPr>
          <a:xfrm>
            <a:off x="12545973" y="5088255"/>
            <a:ext cx="5080933" cy="392430"/>
          </a:xfrm>
          <a:prstGeom prst="rect">
            <a:avLst/>
          </a:prstGeom>
          <a:noFill/>
          <a:ln/>
        </p:spPr>
        <p:txBody>
          <a:bodyPr wrap="square" lIns="25400" tIns="25400" rIns="25400" bIns="25400" rtlCol="0" anchor="t">
            <a:normAutofit fontScale="92500" lnSpcReduction="20000"/>
          </a:bodyPr>
          <a:lstStyle/>
          <a:p>
            <a:pPr marL="0" indent="0" algn="l">
              <a:lnSpc>
                <a:spcPct val="130000"/>
              </a:lnSpc>
              <a:buNone/>
            </a:pPr>
            <a:r>
              <a:rPr lang="en-US" sz="2100" b="1" dirty="0">
                <a:solidFill>
                  <a:srgbClr val="1A1714"/>
                </a:solidFill>
                <a:latin typeface="Arial" pitchFamily="34" charset="0"/>
                <a:ea typeface="Arial" pitchFamily="34" charset="-122"/>
                <a:cs typeface="Arial" pitchFamily="34" charset="-120"/>
              </a:rPr>
              <a:t>Inform. </a:t>
            </a:r>
            <a:r>
              <a:rPr lang="en-US" sz="2100" dirty="0">
                <a:solidFill>
                  <a:srgbClr val="1A1714"/>
                </a:solidFill>
                <a:latin typeface="Arial" pitchFamily="34" charset="0"/>
                <a:ea typeface="Arial" pitchFamily="34" charset="-122"/>
                <a:cs typeface="Arial" pitchFamily="34" charset="-120"/>
              </a:rPr>
              <a:t>Report it to the platform it's on.</a:t>
            </a:r>
            <a:endParaRPr lang="en-US" sz="2100" dirty="0"/>
          </a:p>
        </p:txBody>
      </p:sp>
      <p:sp>
        <p:nvSpPr>
          <p:cNvPr id="12" name="Text 10"/>
          <p:cNvSpPr/>
          <p:nvPr/>
        </p:nvSpPr>
        <p:spPr>
          <a:xfrm>
            <a:off x="990600" y="6075045"/>
            <a:ext cx="327184" cy="5867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4800" dirty="0">
                <a:solidFill>
                  <a:srgbClr val="E03A1A"/>
                </a:solidFill>
                <a:latin typeface="Arial" pitchFamily="34" charset="0"/>
                <a:ea typeface="Arial" pitchFamily="34" charset="-122"/>
                <a:cs typeface="Arial" pitchFamily="34" charset="-120"/>
              </a:rPr>
              <a:t>E</a:t>
            </a:r>
            <a:endParaRPr lang="en-US" sz="4800" dirty="0"/>
          </a:p>
        </p:txBody>
      </p:sp>
      <p:sp>
        <p:nvSpPr>
          <p:cNvPr id="13" name="Text 11"/>
          <p:cNvSpPr/>
          <p:nvPr/>
        </p:nvSpPr>
        <p:spPr>
          <a:xfrm>
            <a:off x="1432084" y="6075045"/>
            <a:ext cx="4777590" cy="739140"/>
          </a:xfrm>
          <a:prstGeom prst="rect">
            <a:avLst/>
          </a:prstGeom>
          <a:noFill/>
          <a:ln/>
        </p:spPr>
        <p:txBody>
          <a:bodyPr wrap="square" lIns="25400" tIns="25400" rIns="25400" bIns="25400" rtlCol="0" anchor="t">
            <a:normAutofit fontScale="92500" lnSpcReduction="20000"/>
          </a:bodyPr>
          <a:lstStyle/>
          <a:p>
            <a:pPr marL="0" indent="0" algn="l">
              <a:lnSpc>
                <a:spcPct val="130000"/>
              </a:lnSpc>
              <a:buNone/>
            </a:pPr>
            <a:r>
              <a:rPr lang="en-US" sz="2100" b="1" dirty="0">
                <a:solidFill>
                  <a:srgbClr val="1A1714"/>
                </a:solidFill>
                <a:latin typeface="Arial" pitchFamily="34" charset="0"/>
                <a:ea typeface="Arial" pitchFamily="34" charset="-122"/>
                <a:cs typeface="Arial" pitchFamily="34" charset="-120"/>
              </a:rPr>
              <a:t>Evidence. </a:t>
            </a:r>
            <a:r>
              <a:rPr lang="en-US" sz="2100" dirty="0">
                <a:solidFill>
                  <a:srgbClr val="1A1714"/>
                </a:solidFill>
                <a:latin typeface="Arial" pitchFamily="34" charset="0"/>
                <a:ea typeface="Arial" pitchFamily="34" charset="-122"/>
                <a:cs typeface="Arial" pitchFamily="34" charset="-120"/>
              </a:rPr>
              <a:t>Note who's spreading it; don't download.</a:t>
            </a:r>
            <a:endParaRPr lang="en-US" sz="2100" dirty="0"/>
          </a:p>
        </p:txBody>
      </p:sp>
      <p:sp>
        <p:nvSpPr>
          <p:cNvPr id="14" name="Text 12"/>
          <p:cNvSpPr/>
          <p:nvPr/>
        </p:nvSpPr>
        <p:spPr>
          <a:xfrm>
            <a:off x="6603921" y="6075045"/>
            <a:ext cx="318492" cy="5867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4800" dirty="0">
                <a:solidFill>
                  <a:srgbClr val="E03A1A"/>
                </a:solidFill>
                <a:latin typeface="Arial" pitchFamily="34" charset="0"/>
                <a:ea typeface="Arial" pitchFamily="34" charset="-122"/>
                <a:cs typeface="Arial" pitchFamily="34" charset="-120"/>
              </a:rPr>
              <a:t>L</a:t>
            </a:r>
            <a:endParaRPr lang="en-US" sz="4800" dirty="0"/>
          </a:p>
        </p:txBody>
      </p:sp>
      <p:sp>
        <p:nvSpPr>
          <p:cNvPr id="15" name="Text 13"/>
          <p:cNvSpPr/>
          <p:nvPr/>
        </p:nvSpPr>
        <p:spPr>
          <a:xfrm>
            <a:off x="7036713" y="6075045"/>
            <a:ext cx="4205931" cy="392430"/>
          </a:xfrm>
          <a:prstGeom prst="rect">
            <a:avLst/>
          </a:prstGeom>
          <a:noFill/>
          <a:ln/>
        </p:spPr>
        <p:txBody>
          <a:bodyPr wrap="square" lIns="25400" tIns="25400" rIns="25400" bIns="25400" rtlCol="0" anchor="t">
            <a:normAutofit fontScale="92500" lnSpcReduction="20000"/>
          </a:bodyPr>
          <a:lstStyle/>
          <a:p>
            <a:pPr marL="0" indent="0" algn="l">
              <a:lnSpc>
                <a:spcPct val="130000"/>
              </a:lnSpc>
              <a:buNone/>
            </a:pPr>
            <a:r>
              <a:rPr lang="en-US" sz="2100" b="1" dirty="0">
                <a:solidFill>
                  <a:srgbClr val="1A1714"/>
                </a:solidFill>
                <a:latin typeface="Arial" pitchFamily="34" charset="0"/>
                <a:ea typeface="Arial" pitchFamily="34" charset="-122"/>
                <a:cs typeface="Arial" pitchFamily="34" charset="-120"/>
              </a:rPr>
              <a:t>Limit. </a:t>
            </a:r>
            <a:r>
              <a:rPr lang="en-US" sz="2100" dirty="0">
                <a:solidFill>
                  <a:srgbClr val="1A1714"/>
                </a:solidFill>
                <a:latin typeface="Arial" pitchFamily="34" charset="0"/>
                <a:ea typeface="Arial" pitchFamily="34" charset="-122"/>
                <a:cs typeface="Arial" pitchFamily="34" charset="-120"/>
              </a:rPr>
              <a:t>Lock down your accounts.</a:t>
            </a:r>
            <a:endParaRPr lang="en-US" sz="2100" dirty="0"/>
          </a:p>
        </p:txBody>
      </p:sp>
      <p:sp>
        <p:nvSpPr>
          <p:cNvPr id="16" name="Text 14"/>
          <p:cNvSpPr/>
          <p:nvPr/>
        </p:nvSpPr>
        <p:spPr>
          <a:xfrm>
            <a:off x="12217360" y="6075045"/>
            <a:ext cx="376833" cy="5867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4800" dirty="0">
                <a:solidFill>
                  <a:srgbClr val="E03A1A"/>
                </a:solidFill>
                <a:latin typeface="Arial" pitchFamily="34" charset="0"/>
                <a:ea typeface="Arial" pitchFamily="34" charset="-122"/>
                <a:cs typeface="Arial" pitchFamily="34" charset="-120"/>
              </a:rPr>
              <a:t>D</a:t>
            </a:r>
            <a:endParaRPr lang="en-US" sz="4800" dirty="0"/>
          </a:p>
        </p:txBody>
      </p:sp>
      <p:sp>
        <p:nvSpPr>
          <p:cNvPr id="17" name="Text 15"/>
          <p:cNvSpPr/>
          <p:nvPr/>
        </p:nvSpPr>
        <p:spPr>
          <a:xfrm>
            <a:off x="12708493" y="6075045"/>
            <a:ext cx="4513314" cy="392430"/>
          </a:xfrm>
          <a:prstGeom prst="rect">
            <a:avLst/>
          </a:prstGeom>
          <a:noFill/>
          <a:ln/>
        </p:spPr>
        <p:txBody>
          <a:bodyPr wrap="square" lIns="25400" tIns="25400" rIns="25400" bIns="25400" rtlCol="0" anchor="t">
            <a:normAutofit fontScale="92500" lnSpcReduction="20000"/>
          </a:bodyPr>
          <a:lstStyle/>
          <a:p>
            <a:pPr marL="0" indent="0" algn="l">
              <a:lnSpc>
                <a:spcPct val="130000"/>
              </a:lnSpc>
              <a:buNone/>
            </a:pPr>
            <a:r>
              <a:rPr lang="en-US" sz="2100" b="1" dirty="0">
                <a:solidFill>
                  <a:srgbClr val="1A1714"/>
                </a:solidFill>
                <a:latin typeface="Arial" pitchFamily="34" charset="0"/>
                <a:ea typeface="Arial" pitchFamily="34" charset="-122"/>
                <a:cs typeface="Arial" pitchFamily="34" charset="-120"/>
              </a:rPr>
              <a:t>Direct. </a:t>
            </a:r>
            <a:r>
              <a:rPr lang="en-US" sz="2100" dirty="0">
                <a:solidFill>
                  <a:srgbClr val="1A1714"/>
                </a:solidFill>
                <a:latin typeface="Arial" pitchFamily="34" charset="0"/>
                <a:ea typeface="Arial" pitchFamily="34" charset="-122"/>
                <a:cs typeface="Arial" pitchFamily="34" charset="-120"/>
              </a:rPr>
              <a:t>Get the victim real support.</a:t>
            </a:r>
            <a:endParaRPr lang="en-US" sz="2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714"/>
        </a:solidFill>
        <a:effectLst/>
      </p:bgPr>
    </p:bg>
    <p:spTree>
      <p:nvGrpSpPr>
        <p:cNvPr id="1" name=""/>
        <p:cNvGrpSpPr/>
        <p:nvPr/>
      </p:nvGrpSpPr>
      <p:grpSpPr>
        <a:xfrm>
          <a:off x="0" y="0"/>
          <a:ext cx="0" cy="0"/>
          <a:chOff x="0" y="0"/>
          <a:chExt cx="0" cy="0"/>
        </a:xfrm>
      </p:grpSpPr>
      <p:sp>
        <p:nvSpPr>
          <p:cNvPr id="2" name="Text 0"/>
          <p:cNvSpPr/>
          <p:nvPr/>
        </p:nvSpPr>
        <p:spPr>
          <a:xfrm>
            <a:off x="990600" y="2608183"/>
            <a:ext cx="17937480" cy="403860"/>
          </a:xfrm>
          <a:prstGeom prst="rect">
            <a:avLst/>
          </a:prstGeom>
          <a:noFill/>
          <a:ln/>
        </p:spPr>
        <p:txBody>
          <a:bodyPr wrap="square" lIns="25400" tIns="25400" rIns="25400" bIns="25400" rtlCol="0" anchor="t">
            <a:normAutofit/>
          </a:bodyPr>
          <a:lstStyle/>
          <a:p>
            <a:pPr marL="0" indent="0" algn="l">
              <a:buNone/>
            </a:pPr>
            <a:r>
              <a:rPr lang="en-US" sz="1950" kern="0" spc="300" dirty="0">
                <a:solidFill>
                  <a:srgbClr val="E03A1A"/>
                </a:solidFill>
                <a:latin typeface="Courier New" pitchFamily="34" charset="0"/>
                <a:ea typeface="Courier New" pitchFamily="34" charset="-122"/>
                <a:cs typeface="Courier New" pitchFamily="34" charset="-120"/>
              </a:rPr>
              <a:t>PART 03 / ACTIVITY</a:t>
            </a:r>
            <a:endParaRPr lang="en-US" sz="1950" dirty="0"/>
          </a:p>
        </p:txBody>
      </p:sp>
      <p:sp>
        <p:nvSpPr>
          <p:cNvPr id="3" name="Text 1"/>
          <p:cNvSpPr/>
          <p:nvPr/>
        </p:nvSpPr>
        <p:spPr>
          <a:xfrm>
            <a:off x="990600" y="3202543"/>
            <a:ext cx="16796004" cy="3118009"/>
          </a:xfrm>
          <a:prstGeom prst="rect">
            <a:avLst/>
          </a:prstGeom>
          <a:noFill/>
          <a:ln/>
        </p:spPr>
        <p:txBody>
          <a:bodyPr wrap="square" lIns="25400" tIns="25400" rIns="25400" bIns="25400" rtlCol="0" anchor="t">
            <a:normAutofit/>
          </a:bodyPr>
          <a:lstStyle/>
          <a:p>
            <a:pPr marL="0" indent="0" algn="l">
              <a:lnSpc>
                <a:spcPct val="86000"/>
              </a:lnSpc>
              <a:buNone/>
            </a:pPr>
            <a:r>
              <a:rPr lang="en-US" sz="14100" dirty="0">
                <a:solidFill>
                  <a:srgbClr val="F4F0E8"/>
                </a:solidFill>
                <a:latin typeface="Arial" pitchFamily="34" charset="0"/>
                <a:ea typeface="Arial" pitchFamily="34" charset="-122"/>
                <a:cs typeface="Arial" pitchFamily="34" charset="-120"/>
              </a:rPr>
              <a:t>REAL OR FAKE?</a:t>
            </a:r>
            <a:endParaRPr lang="en-US" sz="14100" dirty="0"/>
          </a:p>
        </p:txBody>
      </p:sp>
      <p:sp>
        <p:nvSpPr>
          <p:cNvPr id="4" name="Text 2"/>
          <p:cNvSpPr/>
          <p:nvPr/>
        </p:nvSpPr>
        <p:spPr>
          <a:xfrm>
            <a:off x="990600" y="6701552"/>
            <a:ext cx="10791825" cy="1015365"/>
          </a:xfrm>
          <a:prstGeom prst="rect">
            <a:avLst/>
          </a:prstGeom>
          <a:noFill/>
          <a:ln/>
        </p:spPr>
        <p:txBody>
          <a:bodyPr wrap="square" lIns="25400" tIns="25400" rIns="25400" bIns="25400" rtlCol="0" anchor="t">
            <a:normAutofit/>
          </a:bodyPr>
          <a:lstStyle/>
          <a:p>
            <a:pPr marL="0" indent="0" algn="l">
              <a:lnSpc>
                <a:spcPct val="135000"/>
              </a:lnSpc>
              <a:buNone/>
            </a:pPr>
            <a:r>
              <a:rPr lang="en-US" sz="2850" dirty="0">
                <a:solidFill>
                  <a:srgbClr val="CFC7BA"/>
                </a:solidFill>
                <a:latin typeface="Arial" pitchFamily="34" charset="0"/>
                <a:ea typeface="Arial" pitchFamily="34" charset="-122"/>
                <a:cs typeface="Arial" pitchFamily="34" charset="-120"/>
              </a:rPr>
              <a:t>Read the scenario. Vote out loud. Then we reveal it — and the tell.</a:t>
            </a:r>
            <a:endParaRPr lang="en-US" sz="2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3335905"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ROUND 1 / THE CALL</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17</a:t>
            </a:r>
            <a:endParaRPr lang="en-US" sz="1800" dirty="0"/>
          </a:p>
        </p:txBody>
      </p:sp>
      <p:sp>
        <p:nvSpPr>
          <p:cNvPr id="5" name="Text 3"/>
          <p:cNvSpPr/>
          <p:nvPr/>
        </p:nvSpPr>
        <p:spPr>
          <a:xfrm>
            <a:off x="990600" y="3968115"/>
            <a:ext cx="14127480" cy="171831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3150" dirty="0">
                <a:solidFill>
                  <a:srgbClr val="1A1714"/>
                </a:solidFill>
                <a:latin typeface="Arial" pitchFamily="34" charset="0"/>
                <a:ea typeface="Arial" pitchFamily="34" charset="-122"/>
                <a:cs typeface="Arial" pitchFamily="34" charset="-120"/>
              </a:rPr>
              <a:t>Your phone rings — it's your </a:t>
            </a:r>
            <a:r>
              <a:rPr lang="en-US" sz="3150" b="1" dirty="0">
                <a:solidFill>
                  <a:srgbClr val="1A1714"/>
                </a:solidFill>
                <a:latin typeface="Arial" pitchFamily="34" charset="0"/>
                <a:ea typeface="Arial" pitchFamily="34" charset="-122"/>
                <a:cs typeface="Arial" pitchFamily="34" charset="-120"/>
              </a:rPr>
              <a:t>mom's number </a:t>
            </a:r>
            <a:r>
              <a:rPr lang="en-US" sz="3150" dirty="0">
                <a:solidFill>
                  <a:srgbClr val="1A1714"/>
                </a:solidFill>
                <a:latin typeface="Arial" pitchFamily="34" charset="0"/>
                <a:ea typeface="Arial" pitchFamily="34" charset="-122"/>
                <a:cs typeface="Arial" pitchFamily="34" charset="-120"/>
              </a:rPr>
              <a:t>. She's crying: “I've been in an accident, I need you to send money to this account </a:t>
            </a:r>
            <a:r>
              <a:rPr lang="en-US" sz="3150" i="1" dirty="0">
                <a:solidFill>
                  <a:srgbClr val="1A1714"/>
                </a:solidFill>
                <a:latin typeface="Arial" pitchFamily="34" charset="0"/>
                <a:ea typeface="Arial" pitchFamily="34" charset="-122"/>
                <a:cs typeface="Arial" pitchFamily="34" charset="-120"/>
              </a:rPr>
              <a:t>right now </a:t>
            </a:r>
            <a:r>
              <a:rPr lang="en-US" sz="3150" dirty="0">
                <a:solidFill>
                  <a:srgbClr val="1A1714"/>
                </a:solidFill>
                <a:latin typeface="Arial" pitchFamily="34" charset="0"/>
                <a:ea typeface="Arial" pitchFamily="34" charset="-122"/>
                <a:cs typeface="Arial" pitchFamily="34" charset="-120"/>
              </a:rPr>
              <a:t>, and don't tell Dad.” The voice is exactly hers.</a:t>
            </a:r>
            <a:endParaRPr lang="en-US" sz="3150" dirty="0"/>
          </a:p>
        </p:txBody>
      </p:sp>
      <p:sp>
        <p:nvSpPr>
          <p:cNvPr id="6" name="Text 4"/>
          <p:cNvSpPr/>
          <p:nvPr/>
        </p:nvSpPr>
        <p:spPr>
          <a:xfrm>
            <a:off x="990600" y="6029325"/>
            <a:ext cx="1632918" cy="876300"/>
          </a:xfrm>
          <a:prstGeom prst="rect">
            <a:avLst/>
          </a:prstGeom>
          <a:noFill/>
          <a:ln/>
        </p:spPr>
        <p:txBody>
          <a:bodyPr wrap="square" lIns="25400" tIns="25400" rIns="25400" bIns="25400" rtlCol="0" anchor="t">
            <a:normAutofit fontScale="70000" lnSpcReduction="20000"/>
          </a:bodyPr>
          <a:lstStyle/>
          <a:p>
            <a:pPr marL="0" indent="0" algn="l">
              <a:lnSpc>
                <a:spcPct val="100000"/>
              </a:lnSpc>
              <a:buNone/>
            </a:pPr>
            <a:r>
              <a:rPr lang="en-US" sz="6600" dirty="0">
                <a:solidFill>
                  <a:srgbClr val="1A1714"/>
                </a:solidFill>
                <a:latin typeface="Arial" pitchFamily="34" charset="0"/>
                <a:ea typeface="Arial" pitchFamily="34" charset="-122"/>
                <a:cs typeface="Arial" pitchFamily="34" charset="-120"/>
              </a:rPr>
              <a:t>REAL</a:t>
            </a:r>
            <a:endParaRPr lang="en-US" sz="6600" dirty="0"/>
          </a:p>
        </p:txBody>
      </p:sp>
      <p:sp>
        <p:nvSpPr>
          <p:cNvPr id="7" name="Text 5"/>
          <p:cNvSpPr/>
          <p:nvPr/>
        </p:nvSpPr>
        <p:spPr>
          <a:xfrm>
            <a:off x="2856071" y="6166485"/>
            <a:ext cx="309443" cy="601980"/>
          </a:xfrm>
          <a:prstGeom prst="rect">
            <a:avLst/>
          </a:prstGeom>
          <a:noFill/>
          <a:ln/>
        </p:spPr>
        <p:txBody>
          <a:bodyPr wrap="square" lIns="25400" tIns="25400" rIns="25400" bIns="25400" rtlCol="0" anchor="t">
            <a:normAutofit/>
          </a:bodyPr>
          <a:lstStyle/>
          <a:p>
            <a:pPr marL="0" indent="0" algn="l">
              <a:buNone/>
            </a:pPr>
            <a:r>
              <a:rPr lang="en-US" sz="3000" dirty="0">
                <a:solidFill>
                  <a:srgbClr val="E03A1A"/>
                </a:solidFill>
                <a:latin typeface="Courier New" pitchFamily="34" charset="0"/>
                <a:ea typeface="Courier New" pitchFamily="34" charset="-122"/>
                <a:cs typeface="Courier New" pitchFamily="34" charset="-120"/>
              </a:rPr>
              <a:t>/</a:t>
            </a:r>
            <a:endParaRPr lang="en-US" sz="3000" dirty="0"/>
          </a:p>
        </p:txBody>
      </p:sp>
      <p:sp>
        <p:nvSpPr>
          <p:cNvPr id="8" name="Text 6"/>
          <p:cNvSpPr/>
          <p:nvPr/>
        </p:nvSpPr>
        <p:spPr>
          <a:xfrm>
            <a:off x="3470315" y="6029325"/>
            <a:ext cx="2076379" cy="876300"/>
          </a:xfrm>
          <a:prstGeom prst="rect">
            <a:avLst/>
          </a:prstGeom>
          <a:noFill/>
          <a:ln/>
        </p:spPr>
        <p:txBody>
          <a:bodyPr wrap="square" lIns="25400" tIns="25400" rIns="25400" bIns="25400" rtlCol="0" anchor="t">
            <a:normAutofit fontScale="77500" lnSpcReduction="20000"/>
          </a:bodyPr>
          <a:lstStyle/>
          <a:p>
            <a:pPr marL="0" indent="0" algn="l">
              <a:lnSpc>
                <a:spcPct val="100000"/>
              </a:lnSpc>
              <a:buNone/>
            </a:pPr>
            <a:r>
              <a:rPr lang="en-US" sz="6600" dirty="0">
                <a:solidFill>
                  <a:srgbClr val="1A1714"/>
                </a:solidFill>
                <a:latin typeface="Arial" pitchFamily="34" charset="0"/>
                <a:ea typeface="Arial" pitchFamily="34" charset="-122"/>
                <a:cs typeface="Arial" pitchFamily="34" charset="-120"/>
              </a:rPr>
              <a:t>FAKE?</a:t>
            </a:r>
            <a:endParaRPr lang="en-US" sz="6600" dirty="0"/>
          </a:p>
        </p:txBody>
      </p:sp>
      <p:sp>
        <p:nvSpPr>
          <p:cNvPr id="9" name="Text 7"/>
          <p:cNvSpPr/>
          <p:nvPr/>
        </p:nvSpPr>
        <p:spPr>
          <a:xfrm>
            <a:off x="5967532" y="6276975"/>
            <a:ext cx="1732847"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6A6258"/>
                </a:solidFill>
                <a:latin typeface="Courier New" pitchFamily="34" charset="0"/>
                <a:ea typeface="Courier New" pitchFamily="34" charset="-122"/>
                <a:cs typeface="Courier New" pitchFamily="34" charset="-120"/>
              </a:rPr>
              <a:t>VOTE NOW →</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A171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F4F0E8">
              <a:alpha val="20000"/>
            </a:srgbClr>
          </a:solidFill>
          <a:ln/>
        </p:spPr>
      </p:sp>
      <p:sp>
        <p:nvSpPr>
          <p:cNvPr id="3" name="Text 1"/>
          <p:cNvSpPr/>
          <p:nvPr/>
        </p:nvSpPr>
        <p:spPr>
          <a:xfrm>
            <a:off x="990600" y="762000"/>
            <a:ext cx="3150584"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ROUND 1 / VERDICT</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0000"/>
                  </a:srgbClr>
                </a:solidFill>
                <a:latin typeface="Courier New" pitchFamily="34" charset="0"/>
                <a:ea typeface="Courier New" pitchFamily="34" charset="-122"/>
                <a:cs typeface="Courier New" pitchFamily="34" charset="-120"/>
              </a:rPr>
              <a:t>TRUST NOTHING · 18</a:t>
            </a:r>
            <a:endParaRPr lang="en-US" sz="1800" dirty="0"/>
          </a:p>
        </p:txBody>
      </p:sp>
      <p:sp>
        <p:nvSpPr>
          <p:cNvPr id="5" name="Text 3"/>
          <p:cNvSpPr/>
          <p:nvPr/>
        </p:nvSpPr>
        <p:spPr>
          <a:xfrm>
            <a:off x="990600" y="3481388"/>
            <a:ext cx="17937480" cy="1392555"/>
          </a:xfrm>
          <a:prstGeom prst="rect">
            <a:avLst/>
          </a:prstGeom>
          <a:noFill/>
          <a:ln/>
        </p:spPr>
        <p:txBody>
          <a:bodyPr wrap="square" lIns="25400" tIns="25400" rIns="25400" bIns="25400" rtlCol="0" anchor="t">
            <a:normAutofit fontScale="92500" lnSpcReduction="10000"/>
          </a:bodyPr>
          <a:lstStyle/>
          <a:p>
            <a:pPr marL="0" indent="0" algn="l">
              <a:lnSpc>
                <a:spcPct val="90000"/>
              </a:lnSpc>
              <a:buNone/>
            </a:pPr>
            <a:r>
              <a:rPr lang="en-US" sz="11850" dirty="0">
                <a:solidFill>
                  <a:srgbClr val="E03A1A"/>
                </a:solidFill>
                <a:latin typeface="Arial" pitchFamily="34" charset="0"/>
                <a:ea typeface="Arial" pitchFamily="34" charset="-122"/>
                <a:cs typeface="Arial" pitchFamily="34" charset="-120"/>
              </a:rPr>
              <a:t>FAKE.</a:t>
            </a:r>
            <a:endParaRPr lang="en-US" sz="11850" dirty="0"/>
          </a:p>
        </p:txBody>
      </p:sp>
      <p:sp>
        <p:nvSpPr>
          <p:cNvPr id="6" name="Text 4"/>
          <p:cNvSpPr/>
          <p:nvPr/>
        </p:nvSpPr>
        <p:spPr>
          <a:xfrm>
            <a:off x="990600" y="5216843"/>
            <a:ext cx="13735050" cy="139827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550" dirty="0">
                <a:solidFill>
                  <a:srgbClr val="CFC7BA"/>
                </a:solidFill>
                <a:latin typeface="Arial" pitchFamily="34" charset="0"/>
                <a:ea typeface="Arial" pitchFamily="34" charset="-122"/>
                <a:cs typeface="Arial" pitchFamily="34" charset="-120"/>
              </a:rPr>
              <a:t>Spoofed number + perfect voice + urgency + secrecy + money is the </a:t>
            </a:r>
            <a:r>
              <a:rPr lang="en-US" sz="2550" b="1" dirty="0">
                <a:solidFill>
                  <a:srgbClr val="F4F0E8"/>
                </a:solidFill>
                <a:latin typeface="Arial" pitchFamily="34" charset="0"/>
                <a:ea typeface="Arial" pitchFamily="34" charset="-122"/>
                <a:cs typeface="Arial" pitchFamily="34" charset="-120"/>
              </a:rPr>
              <a:t>exact recipe </a:t>
            </a:r>
            <a:r>
              <a:rPr lang="en-US" sz="2550" dirty="0">
                <a:solidFill>
                  <a:srgbClr val="CFC7BA"/>
                </a:solidFill>
                <a:latin typeface="Arial" pitchFamily="34" charset="0"/>
                <a:ea typeface="Arial" pitchFamily="34" charset="-122"/>
                <a:cs typeface="Arial" pitchFamily="34" charset="-120"/>
              </a:rPr>
              <a:t>. The voice sounding “perfect” isn't proof — clones are perfect now. </a:t>
            </a:r>
            <a:r>
              <a:rPr lang="en-US" sz="2550" b="1" dirty="0">
                <a:solidFill>
                  <a:srgbClr val="F4F0E8"/>
                </a:solidFill>
                <a:latin typeface="Arial" pitchFamily="34" charset="0"/>
                <a:ea typeface="Arial" pitchFamily="34" charset="-122"/>
                <a:cs typeface="Arial" pitchFamily="34" charset="-120"/>
              </a:rPr>
              <a:t>The tell isn't the voice. It's the pressure.</a:t>
            </a:r>
            <a:endParaRPr lang="en-US" sz="2550" dirty="0"/>
          </a:p>
        </p:txBody>
      </p:sp>
      <p:sp>
        <p:nvSpPr>
          <p:cNvPr id="7" name="Shape 5"/>
          <p:cNvSpPr/>
          <p:nvPr/>
        </p:nvSpPr>
        <p:spPr>
          <a:xfrm>
            <a:off x="990600" y="6958013"/>
            <a:ext cx="53340" cy="396240"/>
          </a:xfrm>
          <a:prstGeom prst="rect">
            <a:avLst/>
          </a:prstGeom>
          <a:solidFill>
            <a:srgbClr val="E03A1A"/>
          </a:solidFill>
          <a:ln/>
        </p:spPr>
      </p:sp>
      <p:sp>
        <p:nvSpPr>
          <p:cNvPr id="8" name="Text 6"/>
          <p:cNvSpPr/>
          <p:nvPr/>
        </p:nvSpPr>
        <p:spPr>
          <a:xfrm>
            <a:off x="1272540" y="6958013"/>
            <a:ext cx="17655540" cy="434340"/>
          </a:xfrm>
          <a:prstGeom prst="rect">
            <a:avLst/>
          </a:prstGeom>
          <a:noFill/>
          <a:ln/>
        </p:spPr>
        <p:txBody>
          <a:bodyPr wrap="square" lIns="25400" tIns="25400" rIns="25400" bIns="25400" rtlCol="0" anchor="t">
            <a:normAutofit/>
          </a:bodyPr>
          <a:lstStyle/>
          <a:p>
            <a:pPr marL="0" indent="0" algn="l">
              <a:buNone/>
            </a:pPr>
            <a:r>
              <a:rPr lang="en-US" sz="2100" kern="0" spc="75" dirty="0">
                <a:solidFill>
                  <a:srgbClr val="F4F0E8"/>
                </a:solidFill>
                <a:latin typeface="Courier New" pitchFamily="34" charset="0"/>
                <a:ea typeface="Courier New" pitchFamily="34" charset="-122"/>
                <a:cs typeface="Courier New" pitchFamily="34" charset="-120"/>
              </a:rPr>
              <a:t>DO THIS: Hang up. Call her back on her real number.</a:t>
            </a:r>
            <a:endParaRPr lang="en-US" sz="2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3521226"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ROUND 2 / THE VIDEO</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19</a:t>
            </a:r>
            <a:endParaRPr lang="en-US" sz="1800" dirty="0"/>
          </a:p>
        </p:txBody>
      </p:sp>
      <p:sp>
        <p:nvSpPr>
          <p:cNvPr id="5" name="Text 3"/>
          <p:cNvSpPr/>
          <p:nvPr/>
        </p:nvSpPr>
        <p:spPr>
          <a:xfrm>
            <a:off x="990600" y="3968115"/>
            <a:ext cx="14127480" cy="171831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3150" dirty="0">
                <a:solidFill>
                  <a:srgbClr val="1A1714"/>
                </a:solidFill>
                <a:latin typeface="Arial" pitchFamily="34" charset="0"/>
                <a:ea typeface="Arial" pitchFamily="34" charset="-122"/>
                <a:cs typeface="Arial" pitchFamily="34" charset="-120"/>
              </a:rPr>
              <a:t>A “news clip” on your feed shows a </a:t>
            </a:r>
            <a:r>
              <a:rPr lang="en-US" sz="3150" b="1" dirty="0">
                <a:solidFill>
                  <a:srgbClr val="1A1714"/>
                </a:solidFill>
                <a:latin typeface="Arial" pitchFamily="34" charset="0"/>
                <a:ea typeface="Arial" pitchFamily="34" charset="-122"/>
                <a:cs typeface="Arial" pitchFamily="34" charset="-120"/>
              </a:rPr>
              <a:t>famous celebrity </a:t>
            </a:r>
            <a:r>
              <a:rPr lang="en-US" sz="3150" dirty="0">
                <a:solidFill>
                  <a:srgbClr val="1A1714"/>
                </a:solidFill>
                <a:latin typeface="Arial" pitchFamily="34" charset="0"/>
                <a:ea typeface="Arial" pitchFamily="34" charset="-122"/>
                <a:cs typeface="Arial" pitchFamily="34" charset="-120"/>
              </a:rPr>
              <a:t>endorsing a crypto giveaway: send $100, get $200 back. The video looks real — their face, their voice, their studio.</a:t>
            </a:r>
            <a:endParaRPr lang="en-US" sz="3150" dirty="0"/>
          </a:p>
        </p:txBody>
      </p:sp>
      <p:sp>
        <p:nvSpPr>
          <p:cNvPr id="6" name="Text 4"/>
          <p:cNvSpPr/>
          <p:nvPr/>
        </p:nvSpPr>
        <p:spPr>
          <a:xfrm>
            <a:off x="339634" y="6029325"/>
            <a:ext cx="2283884" cy="876300"/>
          </a:xfrm>
          <a:prstGeom prst="rect">
            <a:avLst/>
          </a:prstGeom>
          <a:noFill/>
          <a:ln/>
        </p:spPr>
        <p:txBody>
          <a:bodyPr wrap="square" lIns="25400" tIns="25400" rIns="25400" bIns="25400" rtlCol="0" anchor="t">
            <a:normAutofit fontScale="62500" lnSpcReduction="20000"/>
          </a:bodyPr>
          <a:lstStyle/>
          <a:p>
            <a:pPr marL="0" indent="0" algn="l">
              <a:lnSpc>
                <a:spcPct val="100000"/>
              </a:lnSpc>
              <a:buNone/>
            </a:pPr>
            <a:r>
              <a:rPr lang="en-US" sz="6600" dirty="0" smtClean="0">
                <a:solidFill>
                  <a:srgbClr val="1A1714"/>
                </a:solidFill>
                <a:latin typeface="Arial" pitchFamily="34" charset="0"/>
                <a:ea typeface="Arial" pitchFamily="34" charset="-122"/>
                <a:cs typeface="Arial" pitchFamily="34" charset="-120"/>
              </a:rPr>
              <a:t>     REAL</a:t>
            </a:r>
            <a:endParaRPr lang="en-US" sz="6600" dirty="0"/>
          </a:p>
        </p:txBody>
      </p:sp>
      <p:sp>
        <p:nvSpPr>
          <p:cNvPr id="7" name="Text 5"/>
          <p:cNvSpPr/>
          <p:nvPr/>
        </p:nvSpPr>
        <p:spPr>
          <a:xfrm>
            <a:off x="2892195" y="5975985"/>
            <a:ext cx="309443" cy="601980"/>
          </a:xfrm>
          <a:prstGeom prst="rect">
            <a:avLst/>
          </a:prstGeom>
          <a:noFill/>
          <a:ln/>
        </p:spPr>
        <p:txBody>
          <a:bodyPr wrap="square" lIns="25400" tIns="25400" rIns="25400" bIns="25400" rtlCol="0" anchor="t">
            <a:normAutofit/>
          </a:bodyPr>
          <a:lstStyle/>
          <a:p>
            <a:pPr marL="0" indent="0" algn="l">
              <a:buNone/>
            </a:pPr>
            <a:r>
              <a:rPr lang="en-US" sz="3000" dirty="0">
                <a:solidFill>
                  <a:srgbClr val="E03A1A"/>
                </a:solidFill>
                <a:latin typeface="Courier New" pitchFamily="34" charset="0"/>
                <a:ea typeface="Courier New" pitchFamily="34" charset="-122"/>
                <a:cs typeface="Courier New" pitchFamily="34" charset="-120"/>
              </a:rPr>
              <a:t>/</a:t>
            </a:r>
            <a:endParaRPr lang="en-US" sz="3000" dirty="0"/>
          </a:p>
        </p:txBody>
      </p:sp>
      <p:sp>
        <p:nvSpPr>
          <p:cNvPr id="8" name="Text 6"/>
          <p:cNvSpPr/>
          <p:nvPr/>
        </p:nvSpPr>
        <p:spPr>
          <a:xfrm>
            <a:off x="3470315" y="6029325"/>
            <a:ext cx="2076379" cy="876300"/>
          </a:xfrm>
          <a:prstGeom prst="rect">
            <a:avLst/>
          </a:prstGeom>
          <a:noFill/>
          <a:ln/>
        </p:spPr>
        <p:txBody>
          <a:bodyPr wrap="square" lIns="25400" tIns="25400" rIns="25400" bIns="25400" rtlCol="0" anchor="t">
            <a:normAutofit fontScale="62500" lnSpcReduction="20000"/>
          </a:bodyPr>
          <a:lstStyle/>
          <a:p>
            <a:pPr marL="0" indent="0" algn="l">
              <a:lnSpc>
                <a:spcPct val="100000"/>
              </a:lnSpc>
              <a:buNone/>
            </a:pPr>
            <a:r>
              <a:rPr lang="en-US" sz="6600" dirty="0" smtClean="0">
                <a:solidFill>
                  <a:srgbClr val="1A1714"/>
                </a:solidFill>
                <a:latin typeface="Arial" pitchFamily="34" charset="0"/>
                <a:ea typeface="Arial" pitchFamily="34" charset="-122"/>
                <a:cs typeface="Arial" pitchFamily="34" charset="-120"/>
              </a:rPr>
              <a:t>  FAKE</a:t>
            </a:r>
            <a:r>
              <a:rPr lang="en-US" sz="6600" dirty="0">
                <a:solidFill>
                  <a:srgbClr val="1A1714"/>
                </a:solidFill>
                <a:latin typeface="Arial" pitchFamily="34" charset="0"/>
                <a:ea typeface="Arial" pitchFamily="34" charset="-122"/>
                <a:cs typeface="Arial" pitchFamily="34" charset="-120"/>
              </a:rPr>
              <a:t>?</a:t>
            </a:r>
            <a:endParaRPr lang="en-US" sz="6600" dirty="0"/>
          </a:p>
        </p:txBody>
      </p:sp>
      <p:sp>
        <p:nvSpPr>
          <p:cNvPr id="9" name="Text 7"/>
          <p:cNvSpPr/>
          <p:nvPr/>
        </p:nvSpPr>
        <p:spPr>
          <a:xfrm>
            <a:off x="5967532" y="6276975"/>
            <a:ext cx="1732847"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6A6258"/>
                </a:solidFill>
                <a:latin typeface="Courier New" pitchFamily="34" charset="0"/>
                <a:ea typeface="Courier New" pitchFamily="34" charset="-122"/>
                <a:cs typeface="Courier New" pitchFamily="34" charset="-120"/>
              </a:rPr>
              <a:t>VOTE NOW →</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A171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F4F0E8">
              <a:alpha val="20000"/>
            </a:srgbClr>
          </a:solidFill>
          <a:ln/>
        </p:spPr>
      </p:sp>
      <p:sp>
        <p:nvSpPr>
          <p:cNvPr id="3" name="Text 1"/>
          <p:cNvSpPr/>
          <p:nvPr/>
        </p:nvSpPr>
        <p:spPr>
          <a:xfrm>
            <a:off x="990600" y="762000"/>
            <a:ext cx="3150584"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ROUND 2 / VERDICT</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0000"/>
                  </a:srgbClr>
                </a:solidFill>
                <a:latin typeface="Courier New" pitchFamily="34" charset="0"/>
                <a:ea typeface="Courier New" pitchFamily="34" charset="-122"/>
                <a:cs typeface="Courier New" pitchFamily="34" charset="-120"/>
              </a:rPr>
              <a:t>TRUST NOTHING · 20</a:t>
            </a:r>
            <a:endParaRPr lang="en-US" sz="1800" dirty="0"/>
          </a:p>
        </p:txBody>
      </p:sp>
      <p:sp>
        <p:nvSpPr>
          <p:cNvPr id="5" name="Text 3"/>
          <p:cNvSpPr/>
          <p:nvPr/>
        </p:nvSpPr>
        <p:spPr>
          <a:xfrm>
            <a:off x="990600" y="3708083"/>
            <a:ext cx="17937480" cy="1392555"/>
          </a:xfrm>
          <a:prstGeom prst="rect">
            <a:avLst/>
          </a:prstGeom>
          <a:noFill/>
          <a:ln/>
        </p:spPr>
        <p:txBody>
          <a:bodyPr wrap="square" lIns="25400" tIns="25400" rIns="25400" bIns="25400" rtlCol="0" anchor="t">
            <a:normAutofit fontScale="92500" lnSpcReduction="10000"/>
          </a:bodyPr>
          <a:lstStyle/>
          <a:p>
            <a:pPr marL="0" indent="0" algn="l">
              <a:lnSpc>
                <a:spcPct val="90000"/>
              </a:lnSpc>
              <a:buNone/>
            </a:pPr>
            <a:r>
              <a:rPr lang="en-US" sz="11850" dirty="0">
                <a:solidFill>
                  <a:srgbClr val="E03A1A"/>
                </a:solidFill>
                <a:latin typeface="Arial" pitchFamily="34" charset="0"/>
                <a:ea typeface="Arial" pitchFamily="34" charset="-122"/>
                <a:cs typeface="Arial" pitchFamily="34" charset="-120"/>
              </a:rPr>
              <a:t>FAKE.</a:t>
            </a:r>
            <a:endParaRPr lang="en-US" sz="11850" dirty="0"/>
          </a:p>
        </p:txBody>
      </p:sp>
      <p:sp>
        <p:nvSpPr>
          <p:cNvPr id="6" name="Text 4"/>
          <p:cNvSpPr/>
          <p:nvPr/>
        </p:nvSpPr>
        <p:spPr>
          <a:xfrm>
            <a:off x="990600" y="5443538"/>
            <a:ext cx="13735050" cy="94488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550" dirty="0">
                <a:solidFill>
                  <a:srgbClr val="CFC7BA"/>
                </a:solidFill>
                <a:latin typeface="Arial" pitchFamily="34" charset="0"/>
                <a:ea typeface="Arial" pitchFamily="34" charset="-122"/>
                <a:cs typeface="Arial" pitchFamily="34" charset="-120"/>
              </a:rPr>
              <a:t>Real money never doubles itself. If you look: watch the </a:t>
            </a:r>
            <a:r>
              <a:rPr lang="en-US" sz="2550" b="1" dirty="0">
                <a:solidFill>
                  <a:srgbClr val="F4F0E8"/>
                </a:solidFill>
                <a:latin typeface="Arial" pitchFamily="34" charset="0"/>
                <a:ea typeface="Arial" pitchFamily="34" charset="-122"/>
                <a:cs typeface="Arial" pitchFamily="34" charset="-120"/>
              </a:rPr>
              <a:t>edges </a:t>
            </a:r>
            <a:r>
              <a:rPr lang="en-US" sz="2550" dirty="0">
                <a:solidFill>
                  <a:srgbClr val="CFC7BA"/>
                </a:solidFill>
                <a:latin typeface="Arial" pitchFamily="34" charset="0"/>
                <a:ea typeface="Arial" pitchFamily="34" charset="-122"/>
                <a:cs typeface="Arial" pitchFamily="34" charset="-120"/>
              </a:rPr>
              <a:t>— hair, teeth, where the light hits the face. Lip-sync drifts on longer clips. But the biggest tell is </a:t>
            </a:r>
            <a:r>
              <a:rPr lang="en-US" sz="2550" b="1" dirty="0">
                <a:solidFill>
                  <a:srgbClr val="F4F0E8"/>
                </a:solidFill>
                <a:latin typeface="Arial" pitchFamily="34" charset="0"/>
                <a:ea typeface="Arial" pitchFamily="34" charset="-122"/>
                <a:cs typeface="Arial" pitchFamily="34" charset="-120"/>
              </a:rPr>
              <a:t>the offer, not the pixels.</a:t>
            </a:r>
            <a:endParaRPr lang="en-US" sz="2550" dirty="0"/>
          </a:p>
        </p:txBody>
      </p:sp>
      <p:sp>
        <p:nvSpPr>
          <p:cNvPr id="7" name="Shape 5"/>
          <p:cNvSpPr/>
          <p:nvPr/>
        </p:nvSpPr>
        <p:spPr>
          <a:xfrm>
            <a:off x="990600" y="6731318"/>
            <a:ext cx="53340" cy="396240"/>
          </a:xfrm>
          <a:prstGeom prst="rect">
            <a:avLst/>
          </a:prstGeom>
          <a:solidFill>
            <a:srgbClr val="E03A1A"/>
          </a:solidFill>
          <a:ln/>
        </p:spPr>
      </p:sp>
      <p:sp>
        <p:nvSpPr>
          <p:cNvPr id="8" name="Text 6"/>
          <p:cNvSpPr/>
          <p:nvPr/>
        </p:nvSpPr>
        <p:spPr>
          <a:xfrm>
            <a:off x="1272540" y="6731318"/>
            <a:ext cx="17655540" cy="434340"/>
          </a:xfrm>
          <a:prstGeom prst="rect">
            <a:avLst/>
          </a:prstGeom>
          <a:noFill/>
          <a:ln/>
        </p:spPr>
        <p:txBody>
          <a:bodyPr wrap="square" lIns="25400" tIns="25400" rIns="25400" bIns="25400" rtlCol="0" anchor="t">
            <a:normAutofit/>
          </a:bodyPr>
          <a:lstStyle/>
          <a:p>
            <a:pPr marL="0" indent="0" algn="l">
              <a:buNone/>
            </a:pPr>
            <a:r>
              <a:rPr lang="en-US" sz="2100" kern="0" spc="75" dirty="0">
                <a:solidFill>
                  <a:srgbClr val="F4F0E8"/>
                </a:solidFill>
                <a:latin typeface="Courier New" pitchFamily="34" charset="0"/>
                <a:ea typeface="Courier New" pitchFamily="34" charset="-122"/>
                <a:cs typeface="Courier New" pitchFamily="34" charset="-120"/>
              </a:rPr>
              <a:t>RULE: If it's free money or urgent money, it's bait.</a:t>
            </a:r>
            <a:endParaRPr lang="en-US" sz="2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4262509"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THE UNCOMFORTABLE TRUTH</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21</a:t>
            </a:r>
            <a:endParaRPr lang="en-US" sz="1800" dirty="0"/>
          </a:p>
        </p:txBody>
      </p:sp>
      <p:sp>
        <p:nvSpPr>
          <p:cNvPr id="5" name="Text 3"/>
          <p:cNvSpPr/>
          <p:nvPr/>
        </p:nvSpPr>
        <p:spPr>
          <a:xfrm>
            <a:off x="990600" y="3992642"/>
            <a:ext cx="17937480" cy="1107162"/>
          </a:xfrm>
          <a:prstGeom prst="rect">
            <a:avLst/>
          </a:prstGeom>
          <a:noFill/>
          <a:ln/>
        </p:spPr>
        <p:txBody>
          <a:bodyPr wrap="square" lIns="25400" tIns="25400" rIns="25400" bIns="25400" rtlCol="0" anchor="t">
            <a:normAutofit fontScale="77500" lnSpcReduction="20000"/>
          </a:bodyPr>
          <a:lstStyle/>
          <a:p>
            <a:pPr marL="0" indent="0" algn="l">
              <a:lnSpc>
                <a:spcPct val="92000"/>
              </a:lnSpc>
              <a:buNone/>
            </a:pPr>
            <a:r>
              <a:rPr lang="en-US" sz="9150" dirty="0">
                <a:solidFill>
                  <a:srgbClr val="1A1714"/>
                </a:solidFill>
                <a:latin typeface="Arial" pitchFamily="34" charset="0"/>
                <a:ea typeface="Arial" pitchFamily="34" charset="-122"/>
                <a:cs typeface="Arial" pitchFamily="34" charset="-120"/>
              </a:rPr>
              <a:t>YOU CAN'T SPOT THEM </a:t>
            </a:r>
            <a:r>
              <a:rPr lang="en-US" sz="9150" dirty="0">
                <a:solidFill>
                  <a:srgbClr val="E03A1A"/>
                </a:solidFill>
                <a:latin typeface="Arial" pitchFamily="34" charset="0"/>
                <a:ea typeface="Arial" pitchFamily="34" charset="-122"/>
                <a:cs typeface="Arial" pitchFamily="34" charset="-120"/>
              </a:rPr>
              <a:t>BY LOOKING.</a:t>
            </a:r>
            <a:endParaRPr lang="en-US" sz="9150" dirty="0"/>
          </a:p>
        </p:txBody>
      </p:sp>
      <p:sp>
        <p:nvSpPr>
          <p:cNvPr id="6" name="Text 4"/>
          <p:cNvSpPr/>
          <p:nvPr/>
        </p:nvSpPr>
        <p:spPr>
          <a:xfrm>
            <a:off x="990600" y="5442704"/>
            <a:ext cx="12950190" cy="1438275"/>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625" dirty="0">
                <a:solidFill>
                  <a:srgbClr val="3A342C"/>
                </a:solidFill>
                <a:latin typeface="Arial" pitchFamily="34" charset="0"/>
                <a:ea typeface="Arial" pitchFamily="34" charset="-122"/>
                <a:cs typeface="Arial" pitchFamily="34" charset="-120"/>
              </a:rPr>
              <a:t>The visual and audio “tells” are vanishing fast. Even the world's top forensic expert can't reliably catch them anymore. So stop relying on your eyes and ears — and start relying on </a:t>
            </a:r>
            <a:r>
              <a:rPr lang="en-US" sz="2625" b="1" dirty="0">
                <a:solidFill>
                  <a:srgbClr val="3A342C"/>
                </a:solidFill>
                <a:latin typeface="Arial" pitchFamily="34" charset="0"/>
                <a:ea typeface="Arial" pitchFamily="34" charset="-122"/>
                <a:cs typeface="Arial" pitchFamily="34" charset="-120"/>
              </a:rPr>
              <a:t>process</a:t>
            </a:r>
            <a:r>
              <a:rPr lang="en-US" sz="2625" dirty="0">
                <a:solidFill>
                  <a:srgbClr val="3A342C"/>
                </a:solidFill>
                <a:latin typeface="Arial" pitchFamily="34" charset="0"/>
                <a:ea typeface="Arial" pitchFamily="34" charset="-122"/>
                <a:cs typeface="Arial" pitchFamily="34" charset="-120"/>
              </a:rPr>
              <a:t>.</a:t>
            </a:r>
            <a:endParaRPr lang="en-US" sz="26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1EDE4"/>
        </a:solidFill>
        <a:effectLst/>
      </p:bgPr>
    </p:bg>
    <p:spTree>
      <p:nvGrpSpPr>
        <p:cNvPr id="1" name=""/>
        <p:cNvGrpSpPr/>
        <p:nvPr/>
      </p:nvGrpSpPr>
      <p:grpSpPr>
        <a:xfrm>
          <a:off x="0" y="0"/>
          <a:ext cx="0" cy="0"/>
          <a:chOff x="0" y="0"/>
          <a:chExt cx="0" cy="0"/>
        </a:xfrm>
      </p:grpSpPr>
      <p:sp>
        <p:nvSpPr>
          <p:cNvPr id="2" name="Shape 0"/>
          <p:cNvSpPr/>
          <p:nvPr/>
        </p:nvSpPr>
        <p:spPr>
          <a:xfrm>
            <a:off x="990600" y="1295400"/>
            <a:ext cx="16306800" cy="15240"/>
          </a:xfrm>
          <a:prstGeom prst="rect">
            <a:avLst/>
          </a:prstGeom>
          <a:solidFill>
            <a:srgbClr val="1A1714"/>
          </a:solidFill>
          <a:ln/>
        </p:spPr>
      </p:sp>
      <p:sp>
        <p:nvSpPr>
          <p:cNvPr id="3" name="Text 1"/>
          <p:cNvSpPr/>
          <p:nvPr/>
        </p:nvSpPr>
        <p:spPr>
          <a:xfrm>
            <a:off x="990600" y="762000"/>
            <a:ext cx="5003923"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VERIFICATION FOR THE AI AGE</a:t>
            </a:r>
            <a:endParaRPr lang="en-US" sz="1800" dirty="0"/>
          </a:p>
        </p:txBody>
      </p:sp>
      <p:sp>
        <p:nvSpPr>
          <p:cNvPr id="4" name="Text 2"/>
          <p:cNvSpPr/>
          <p:nvPr/>
        </p:nvSpPr>
        <p:spPr>
          <a:xfrm>
            <a:off x="14436210" y="762000"/>
            <a:ext cx="3147310"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1A1714">
                    <a:alpha val="45000"/>
                  </a:srgbClr>
                </a:solidFill>
                <a:latin typeface="Courier New" pitchFamily="34" charset="0"/>
                <a:ea typeface="Courier New" pitchFamily="34" charset="-122"/>
                <a:cs typeface="Courier New" pitchFamily="34" charset="-120"/>
              </a:rPr>
              <a:t>TRUST NOTHING · 22</a:t>
            </a:r>
            <a:endParaRPr lang="en-US" sz="1800" dirty="0"/>
          </a:p>
        </p:txBody>
      </p:sp>
      <p:sp>
        <p:nvSpPr>
          <p:cNvPr id="5" name="Text 3"/>
          <p:cNvSpPr/>
          <p:nvPr/>
        </p:nvSpPr>
        <p:spPr>
          <a:xfrm>
            <a:off x="990600" y="3259455"/>
            <a:ext cx="17937480" cy="7048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250" dirty="0">
                <a:solidFill>
                  <a:srgbClr val="1A1714"/>
                </a:solidFill>
                <a:latin typeface="Arial" pitchFamily="34" charset="0"/>
                <a:ea typeface="Arial" pitchFamily="34" charset="-122"/>
                <a:cs typeface="Arial" pitchFamily="34" charset="-120"/>
              </a:rPr>
              <a:t>TRUST THE PROCESS, NOT YOUR SENSES.</a:t>
            </a:r>
            <a:endParaRPr lang="en-US" sz="5250" dirty="0"/>
          </a:p>
        </p:txBody>
      </p:sp>
      <p:sp>
        <p:nvSpPr>
          <p:cNvPr id="6" name="Text 4"/>
          <p:cNvSpPr/>
          <p:nvPr/>
        </p:nvSpPr>
        <p:spPr>
          <a:xfrm>
            <a:off x="990600" y="4250055"/>
            <a:ext cx="246340"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dirty="0">
                <a:solidFill>
                  <a:srgbClr val="E03A1A"/>
                </a:solidFill>
                <a:latin typeface="Arial" pitchFamily="34" charset="0"/>
                <a:ea typeface="Arial" pitchFamily="34" charset="-122"/>
                <a:cs typeface="Arial" pitchFamily="34" charset="-120"/>
              </a:rPr>
              <a:t>1</a:t>
            </a:r>
            <a:endParaRPr lang="en-US" sz="4050" dirty="0"/>
          </a:p>
        </p:txBody>
      </p:sp>
      <p:sp>
        <p:nvSpPr>
          <p:cNvPr id="7" name="Text 5"/>
          <p:cNvSpPr/>
          <p:nvPr/>
        </p:nvSpPr>
        <p:spPr>
          <a:xfrm>
            <a:off x="1389340" y="4250055"/>
            <a:ext cx="675903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A1714"/>
                </a:solidFill>
                <a:latin typeface="Arial" pitchFamily="34" charset="0"/>
                <a:ea typeface="Arial" pitchFamily="34" charset="-122"/>
                <a:cs typeface="Arial" pitchFamily="34" charset="-120"/>
              </a:rPr>
              <a:t>Code word.</a:t>
            </a:r>
            <a:endParaRPr lang="en-US" sz="2400" dirty="0"/>
          </a:p>
        </p:txBody>
      </p:sp>
      <p:sp>
        <p:nvSpPr>
          <p:cNvPr id="8" name="Text 6"/>
          <p:cNvSpPr/>
          <p:nvPr/>
        </p:nvSpPr>
        <p:spPr>
          <a:xfrm>
            <a:off x="1389340" y="4650105"/>
            <a:ext cx="6759036" cy="384810"/>
          </a:xfrm>
          <a:prstGeom prst="rect">
            <a:avLst/>
          </a:prstGeom>
          <a:noFill/>
          <a:ln/>
        </p:spPr>
        <p:txBody>
          <a:bodyPr wrap="square" lIns="25400" tIns="25400" rIns="25400" bIns="25400" rtlCol="0" anchor="t">
            <a:normAutofit fontScale="92500" lnSpcReduction="20000"/>
          </a:bodyPr>
          <a:lstStyle/>
          <a:p>
            <a:pPr marL="0" indent="0" algn="l">
              <a:lnSpc>
                <a:spcPct val="130000"/>
              </a:lnSpc>
              <a:buNone/>
            </a:pPr>
            <a:r>
              <a:rPr lang="en-US" sz="2100" dirty="0">
                <a:solidFill>
                  <a:srgbClr val="3A342C"/>
                </a:solidFill>
                <a:latin typeface="Arial" pitchFamily="34" charset="0"/>
                <a:ea typeface="Arial" pitchFamily="34" charset="-122"/>
                <a:cs typeface="Arial" pitchFamily="34" charset="-120"/>
              </a:rPr>
              <a:t>Agree on a family secret word for real emergencies.</a:t>
            </a:r>
            <a:endParaRPr lang="en-US" sz="2100" dirty="0"/>
          </a:p>
        </p:txBody>
      </p:sp>
      <p:sp>
        <p:nvSpPr>
          <p:cNvPr id="9" name="Text 7"/>
          <p:cNvSpPr/>
          <p:nvPr/>
        </p:nvSpPr>
        <p:spPr>
          <a:xfrm>
            <a:off x="9448800" y="4250055"/>
            <a:ext cx="330398"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dirty="0">
                <a:solidFill>
                  <a:srgbClr val="E03A1A"/>
                </a:solidFill>
                <a:latin typeface="Arial" pitchFamily="34" charset="0"/>
                <a:ea typeface="Arial" pitchFamily="34" charset="-122"/>
                <a:cs typeface="Arial" pitchFamily="34" charset="-120"/>
              </a:rPr>
              <a:t>2</a:t>
            </a:r>
            <a:endParaRPr lang="en-US" sz="4050" dirty="0"/>
          </a:p>
        </p:txBody>
      </p:sp>
      <p:sp>
        <p:nvSpPr>
          <p:cNvPr id="10" name="Text 8"/>
          <p:cNvSpPr/>
          <p:nvPr/>
        </p:nvSpPr>
        <p:spPr>
          <a:xfrm>
            <a:off x="9931598" y="4250055"/>
            <a:ext cx="8102382"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A1714"/>
                </a:solidFill>
                <a:latin typeface="Arial" pitchFamily="34" charset="0"/>
                <a:ea typeface="Arial" pitchFamily="34" charset="-122"/>
                <a:cs typeface="Arial" pitchFamily="34" charset="-120"/>
              </a:rPr>
              <a:t>Hang up &amp; call back.</a:t>
            </a:r>
            <a:endParaRPr lang="en-US" sz="2400" dirty="0"/>
          </a:p>
        </p:txBody>
      </p:sp>
      <p:sp>
        <p:nvSpPr>
          <p:cNvPr id="11" name="Text 9"/>
          <p:cNvSpPr/>
          <p:nvPr/>
        </p:nvSpPr>
        <p:spPr>
          <a:xfrm>
            <a:off x="9931598" y="4650105"/>
            <a:ext cx="7586776" cy="731520"/>
          </a:xfrm>
          <a:prstGeom prst="rect">
            <a:avLst/>
          </a:prstGeom>
          <a:noFill/>
          <a:ln/>
        </p:spPr>
        <p:txBody>
          <a:bodyPr wrap="square" lIns="25400" tIns="25400" rIns="25400" bIns="25400" rtlCol="0" anchor="t">
            <a:normAutofit fontScale="92500"/>
          </a:bodyPr>
          <a:lstStyle/>
          <a:p>
            <a:pPr marL="0" indent="0" algn="l">
              <a:lnSpc>
                <a:spcPct val="130000"/>
              </a:lnSpc>
              <a:buNone/>
            </a:pPr>
            <a:r>
              <a:rPr lang="en-US" sz="2100" dirty="0">
                <a:solidFill>
                  <a:srgbClr val="3A342C"/>
                </a:solidFill>
                <a:latin typeface="Arial" pitchFamily="34" charset="0"/>
                <a:ea typeface="Arial" pitchFamily="34" charset="-122"/>
                <a:cs typeface="Arial" pitchFamily="34" charset="-120"/>
              </a:rPr>
              <a:t>On a number you already have saved — not the one that called.</a:t>
            </a:r>
            <a:endParaRPr lang="en-US" sz="2100" dirty="0"/>
          </a:p>
        </p:txBody>
      </p:sp>
      <p:sp>
        <p:nvSpPr>
          <p:cNvPr id="12" name="Text 10"/>
          <p:cNvSpPr/>
          <p:nvPr/>
        </p:nvSpPr>
        <p:spPr>
          <a:xfrm>
            <a:off x="990600" y="5591175"/>
            <a:ext cx="330398"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dirty="0">
                <a:solidFill>
                  <a:srgbClr val="E03A1A"/>
                </a:solidFill>
                <a:latin typeface="Arial" pitchFamily="34" charset="0"/>
                <a:ea typeface="Arial" pitchFamily="34" charset="-122"/>
                <a:cs typeface="Arial" pitchFamily="34" charset="-120"/>
              </a:rPr>
              <a:t>3</a:t>
            </a:r>
            <a:endParaRPr lang="en-US" sz="4050" dirty="0"/>
          </a:p>
        </p:txBody>
      </p:sp>
      <p:sp>
        <p:nvSpPr>
          <p:cNvPr id="13" name="Text 11"/>
          <p:cNvSpPr/>
          <p:nvPr/>
        </p:nvSpPr>
        <p:spPr>
          <a:xfrm>
            <a:off x="1473398" y="5591175"/>
            <a:ext cx="8102382"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A1714"/>
                </a:solidFill>
                <a:latin typeface="Arial" pitchFamily="34" charset="0"/>
                <a:ea typeface="Arial" pitchFamily="34" charset="-122"/>
                <a:cs typeface="Arial" pitchFamily="34" charset="-120"/>
              </a:rPr>
              <a:t>Slow down.</a:t>
            </a:r>
            <a:endParaRPr lang="en-US" sz="2400" dirty="0"/>
          </a:p>
        </p:txBody>
      </p:sp>
      <p:sp>
        <p:nvSpPr>
          <p:cNvPr id="14" name="Text 12"/>
          <p:cNvSpPr/>
          <p:nvPr/>
        </p:nvSpPr>
        <p:spPr>
          <a:xfrm>
            <a:off x="1473398" y="5991225"/>
            <a:ext cx="7586776" cy="731520"/>
          </a:xfrm>
          <a:prstGeom prst="rect">
            <a:avLst/>
          </a:prstGeom>
          <a:noFill/>
          <a:ln/>
        </p:spPr>
        <p:txBody>
          <a:bodyPr wrap="square" lIns="25400" tIns="25400" rIns="25400" bIns="25400" rtlCol="0" anchor="t">
            <a:normAutofit fontScale="92500"/>
          </a:bodyPr>
          <a:lstStyle/>
          <a:p>
            <a:pPr marL="0" indent="0" algn="l">
              <a:lnSpc>
                <a:spcPct val="130000"/>
              </a:lnSpc>
              <a:buNone/>
            </a:pPr>
            <a:r>
              <a:rPr lang="en-US" sz="2100" dirty="0">
                <a:solidFill>
                  <a:srgbClr val="3A342C"/>
                </a:solidFill>
                <a:latin typeface="Arial" pitchFamily="34" charset="0"/>
                <a:ea typeface="Arial" pitchFamily="34" charset="-122"/>
                <a:cs typeface="Arial" pitchFamily="34" charset="-120"/>
              </a:rPr>
              <a:t>Urgency is the weapon. A real emergency survives a 2-minute pause.</a:t>
            </a:r>
            <a:endParaRPr lang="en-US" sz="2100" dirty="0"/>
          </a:p>
        </p:txBody>
      </p:sp>
      <p:sp>
        <p:nvSpPr>
          <p:cNvPr id="15" name="Text 13"/>
          <p:cNvSpPr/>
          <p:nvPr/>
        </p:nvSpPr>
        <p:spPr>
          <a:xfrm>
            <a:off x="9448800" y="5591175"/>
            <a:ext cx="330398" cy="5524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050" dirty="0">
                <a:solidFill>
                  <a:srgbClr val="E03A1A"/>
                </a:solidFill>
                <a:latin typeface="Arial" pitchFamily="34" charset="0"/>
                <a:ea typeface="Arial" pitchFamily="34" charset="-122"/>
                <a:cs typeface="Arial" pitchFamily="34" charset="-120"/>
              </a:rPr>
              <a:t>4</a:t>
            </a:r>
            <a:endParaRPr lang="en-US" sz="4050" dirty="0"/>
          </a:p>
        </p:txBody>
      </p:sp>
      <p:sp>
        <p:nvSpPr>
          <p:cNvPr id="16" name="Text 14"/>
          <p:cNvSpPr/>
          <p:nvPr/>
        </p:nvSpPr>
        <p:spPr>
          <a:xfrm>
            <a:off x="9931598" y="5591175"/>
            <a:ext cx="7164777"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A1714"/>
                </a:solidFill>
                <a:latin typeface="Arial" pitchFamily="34" charset="0"/>
                <a:ea typeface="Arial" pitchFamily="34" charset="-122"/>
                <a:cs typeface="Arial" pitchFamily="34" charset="-120"/>
              </a:rPr>
              <a:t>Second channel.</a:t>
            </a:r>
            <a:endParaRPr lang="en-US" sz="2400" dirty="0"/>
          </a:p>
        </p:txBody>
      </p:sp>
      <p:sp>
        <p:nvSpPr>
          <p:cNvPr id="17" name="Text 15"/>
          <p:cNvSpPr/>
          <p:nvPr/>
        </p:nvSpPr>
        <p:spPr>
          <a:xfrm>
            <a:off x="9931598" y="5991225"/>
            <a:ext cx="7164777" cy="384810"/>
          </a:xfrm>
          <a:prstGeom prst="rect">
            <a:avLst/>
          </a:prstGeom>
          <a:noFill/>
          <a:ln/>
        </p:spPr>
        <p:txBody>
          <a:bodyPr wrap="square" lIns="25400" tIns="25400" rIns="25400" bIns="25400" rtlCol="0" anchor="t">
            <a:normAutofit fontScale="92500" lnSpcReduction="20000"/>
          </a:bodyPr>
          <a:lstStyle/>
          <a:p>
            <a:pPr marL="0" indent="0" algn="l">
              <a:lnSpc>
                <a:spcPct val="130000"/>
              </a:lnSpc>
              <a:buNone/>
            </a:pPr>
            <a:r>
              <a:rPr lang="en-US" sz="2100" dirty="0">
                <a:solidFill>
                  <a:srgbClr val="3A342C"/>
                </a:solidFill>
                <a:latin typeface="Arial" pitchFamily="34" charset="0"/>
                <a:ea typeface="Arial" pitchFamily="34" charset="-122"/>
                <a:cs typeface="Arial" pitchFamily="34" charset="-120"/>
              </a:rPr>
              <a:t>Verify any money request another way before you pay.</a:t>
            </a:r>
            <a:endParaRPr lang="en-US" sz="2100" dirty="0"/>
          </a:p>
        </p:txBody>
      </p:sp>
      <p:sp>
        <p:nvSpPr>
          <p:cNvPr id="18" name="Shape 16"/>
          <p:cNvSpPr/>
          <p:nvPr/>
        </p:nvSpPr>
        <p:spPr>
          <a:xfrm>
            <a:off x="990600" y="7008495"/>
            <a:ext cx="16306800" cy="15240"/>
          </a:xfrm>
          <a:prstGeom prst="rect">
            <a:avLst/>
          </a:prstGeom>
          <a:solidFill>
            <a:srgbClr val="CFC7BA"/>
          </a:solidFill>
          <a:ln/>
        </p:spPr>
      </p:sp>
      <p:sp>
        <p:nvSpPr>
          <p:cNvPr id="19" name="Text 17"/>
          <p:cNvSpPr/>
          <p:nvPr/>
        </p:nvSpPr>
        <p:spPr>
          <a:xfrm>
            <a:off x="990600" y="7233285"/>
            <a:ext cx="16796004"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6A6258"/>
                </a:solidFill>
                <a:latin typeface="Courier New" pitchFamily="34" charset="0"/>
                <a:ea typeface="Courier New" pitchFamily="34" charset="-122"/>
                <a:cs typeface="Courier New" pitchFamily="34" charset="-120"/>
              </a:rPr>
              <a:t>BONUS — ON A LIVE VIDEO CALL, ASK THEM TO TURN THEIR HEAD OR PICK UP A PEN. FAKES STILL STRUGGLE.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A1714"/>
        </a:solidFill>
        <a:effectLst/>
      </p:bgPr>
    </p:bg>
    <p:spTree>
      <p:nvGrpSpPr>
        <p:cNvPr id="1" name=""/>
        <p:cNvGrpSpPr/>
        <p:nvPr/>
      </p:nvGrpSpPr>
      <p:grpSpPr>
        <a:xfrm>
          <a:off x="0" y="0"/>
          <a:ext cx="0" cy="0"/>
          <a:chOff x="0" y="0"/>
          <a:chExt cx="0" cy="0"/>
        </a:xfrm>
      </p:grpSpPr>
      <p:sp>
        <p:nvSpPr>
          <p:cNvPr id="2" name="Text 0"/>
          <p:cNvSpPr/>
          <p:nvPr/>
        </p:nvSpPr>
        <p:spPr>
          <a:xfrm>
            <a:off x="990600" y="838200"/>
            <a:ext cx="4447830" cy="381000"/>
          </a:xfrm>
          <a:prstGeom prst="rect">
            <a:avLst/>
          </a:prstGeom>
          <a:noFill/>
          <a:ln/>
        </p:spPr>
        <p:txBody>
          <a:bodyPr wrap="square" lIns="25400" tIns="25400" rIns="25400" bIns="25400" rtlCol="0" anchor="t">
            <a:normAutofit/>
          </a:bodyPr>
          <a:lstStyle/>
          <a:p>
            <a:pPr marL="0" indent="0" algn="l">
              <a:buNone/>
            </a:pPr>
            <a:r>
              <a:rPr lang="en-US" sz="1800" kern="0" spc="225" dirty="0">
                <a:solidFill>
                  <a:srgbClr val="E03A1A"/>
                </a:solidFill>
                <a:latin typeface="Courier New" pitchFamily="34" charset="0"/>
                <a:ea typeface="Courier New" pitchFamily="34" charset="-122"/>
                <a:cs typeface="Courier New" pitchFamily="34" charset="-120"/>
              </a:rPr>
              <a:t>THREE THINGS TO DO TODAY</a:t>
            </a:r>
            <a:endParaRPr lang="en-US" sz="1800" dirty="0"/>
          </a:p>
        </p:txBody>
      </p:sp>
      <p:sp>
        <p:nvSpPr>
          <p:cNvPr id="3" name="Text 1"/>
          <p:cNvSpPr/>
          <p:nvPr/>
        </p:nvSpPr>
        <p:spPr>
          <a:xfrm>
            <a:off x="16184642" y="838200"/>
            <a:ext cx="1188958" cy="381000"/>
          </a:xfrm>
          <a:prstGeom prst="rect">
            <a:avLst/>
          </a:prstGeom>
          <a:noFill/>
          <a:ln/>
        </p:spPr>
        <p:txBody>
          <a:bodyPr wrap="square" lIns="25400" tIns="25400" rIns="25400" bIns="25400" rtlCol="0" anchor="t">
            <a:normAutofit/>
          </a:bodyPr>
          <a:lstStyle/>
          <a:p>
            <a:pPr marL="0" indent="0" algn="l">
              <a:buNone/>
            </a:pPr>
            <a:r>
              <a:rPr lang="en-US" sz="1800" kern="0" spc="150" dirty="0">
                <a:solidFill>
                  <a:srgbClr val="F4F0E8">
                    <a:alpha val="50000"/>
                  </a:srgbClr>
                </a:solidFill>
                <a:latin typeface="Courier New" pitchFamily="34" charset="0"/>
                <a:ea typeface="Courier New" pitchFamily="34" charset="-122"/>
                <a:cs typeface="Courier New" pitchFamily="34" charset="-120"/>
              </a:rPr>
              <a:t>23 / 23</a:t>
            </a:r>
            <a:endParaRPr lang="en-US" sz="1800" dirty="0"/>
          </a:p>
        </p:txBody>
      </p:sp>
      <p:sp>
        <p:nvSpPr>
          <p:cNvPr id="4" name="Text 2"/>
          <p:cNvSpPr/>
          <p:nvPr/>
        </p:nvSpPr>
        <p:spPr>
          <a:xfrm>
            <a:off x="990600" y="3397925"/>
            <a:ext cx="16796004" cy="2406253"/>
          </a:xfrm>
          <a:prstGeom prst="rect">
            <a:avLst/>
          </a:prstGeom>
          <a:noFill/>
          <a:ln/>
        </p:spPr>
        <p:txBody>
          <a:bodyPr wrap="square" lIns="25400" tIns="25400" rIns="25400" bIns="25400" rtlCol="0" anchor="t">
            <a:normAutofit fontScale="92500" lnSpcReduction="10000"/>
          </a:bodyPr>
          <a:lstStyle/>
          <a:p>
            <a:pPr marL="0" indent="0" algn="l">
              <a:lnSpc>
                <a:spcPct val="84000"/>
              </a:lnSpc>
              <a:buNone/>
            </a:pPr>
            <a:r>
              <a:rPr lang="en-US" sz="11100" dirty="0">
                <a:solidFill>
                  <a:srgbClr val="F4F0E8"/>
                </a:solidFill>
                <a:latin typeface="Arial" pitchFamily="34" charset="0"/>
                <a:ea typeface="Arial" pitchFamily="34" charset="-122"/>
                <a:cs typeface="Arial" pitchFamily="34" charset="-120"/>
              </a:rPr>
              <a:t>TRUST NOTHING. </a:t>
            </a:r>
            <a:r>
              <a:rPr lang="en-US" sz="11100" dirty="0">
                <a:solidFill>
                  <a:srgbClr val="E03A1A"/>
                </a:solidFill>
                <a:latin typeface="Arial" pitchFamily="34" charset="0"/>
                <a:ea typeface="Arial" pitchFamily="34" charset="-122"/>
                <a:cs typeface="Arial" pitchFamily="34" charset="-120"/>
              </a:rPr>
              <a:t>VERIFY EVERYTHING.</a:t>
            </a:r>
            <a:endParaRPr lang="en-US" sz="11100" dirty="0"/>
          </a:p>
        </p:txBody>
      </p:sp>
      <p:sp>
        <p:nvSpPr>
          <p:cNvPr id="5" name="Shape 3"/>
          <p:cNvSpPr/>
          <p:nvPr/>
        </p:nvSpPr>
        <p:spPr>
          <a:xfrm>
            <a:off x="990600" y="7982903"/>
            <a:ext cx="16306800" cy="15240"/>
          </a:xfrm>
          <a:prstGeom prst="rect">
            <a:avLst/>
          </a:prstGeom>
          <a:solidFill>
            <a:srgbClr val="F4F0E8">
              <a:alpha val="22000"/>
            </a:srgbClr>
          </a:solidFill>
          <a:ln/>
        </p:spPr>
      </p:sp>
      <p:sp>
        <p:nvSpPr>
          <p:cNvPr id="6" name="Text 4"/>
          <p:cNvSpPr/>
          <p:nvPr/>
        </p:nvSpPr>
        <p:spPr>
          <a:xfrm>
            <a:off x="990600" y="8264843"/>
            <a:ext cx="5643837"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E03A1A"/>
                </a:solidFill>
                <a:latin typeface="Courier New" pitchFamily="34" charset="0"/>
                <a:ea typeface="Courier New" pitchFamily="34" charset="-122"/>
                <a:cs typeface="Courier New" pitchFamily="34" charset="-120"/>
              </a:rPr>
              <a:t>01</a:t>
            </a:r>
            <a:endParaRPr lang="en-US" sz="1800" dirty="0"/>
          </a:p>
        </p:txBody>
      </p:sp>
      <p:sp>
        <p:nvSpPr>
          <p:cNvPr id="7" name="Text 5"/>
          <p:cNvSpPr/>
          <p:nvPr/>
        </p:nvSpPr>
        <p:spPr>
          <a:xfrm>
            <a:off x="990600" y="8702993"/>
            <a:ext cx="5643837" cy="411004"/>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175" dirty="0">
                <a:solidFill>
                  <a:srgbClr val="F4F0E8"/>
                </a:solidFill>
                <a:latin typeface="Arial" pitchFamily="34" charset="0"/>
                <a:ea typeface="Arial" pitchFamily="34" charset="-122"/>
                <a:cs typeface="Arial" pitchFamily="34" charset="-120"/>
              </a:rPr>
              <a:t>Set a family code word tonight.</a:t>
            </a:r>
            <a:endParaRPr lang="en-US" sz="2175" dirty="0"/>
          </a:p>
        </p:txBody>
      </p:sp>
      <p:sp>
        <p:nvSpPr>
          <p:cNvPr id="8" name="Text 6"/>
          <p:cNvSpPr/>
          <p:nvPr/>
        </p:nvSpPr>
        <p:spPr>
          <a:xfrm>
            <a:off x="6578561" y="8264843"/>
            <a:ext cx="5643967"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E03A1A"/>
                </a:solidFill>
                <a:latin typeface="Courier New" pitchFamily="34" charset="0"/>
                <a:ea typeface="Courier New" pitchFamily="34" charset="-122"/>
                <a:cs typeface="Courier New" pitchFamily="34" charset="-120"/>
              </a:rPr>
              <a:t>02</a:t>
            </a:r>
            <a:endParaRPr lang="en-US" sz="1800" dirty="0"/>
          </a:p>
        </p:txBody>
      </p:sp>
      <p:sp>
        <p:nvSpPr>
          <p:cNvPr id="9" name="Text 7"/>
          <p:cNvSpPr/>
          <p:nvPr/>
        </p:nvSpPr>
        <p:spPr>
          <a:xfrm>
            <a:off x="6578561" y="8702993"/>
            <a:ext cx="5643967" cy="411004"/>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175" dirty="0">
                <a:solidFill>
                  <a:srgbClr val="F4F0E8"/>
                </a:solidFill>
                <a:latin typeface="Arial" pitchFamily="34" charset="0"/>
                <a:ea typeface="Arial" pitchFamily="34" charset="-122"/>
                <a:cs typeface="Arial" pitchFamily="34" charset="-120"/>
              </a:rPr>
              <a:t>Lock your socials to friends only.</a:t>
            </a:r>
            <a:endParaRPr lang="en-US" sz="2175" dirty="0"/>
          </a:p>
        </p:txBody>
      </p:sp>
      <p:sp>
        <p:nvSpPr>
          <p:cNvPr id="10" name="Text 8"/>
          <p:cNvSpPr/>
          <p:nvPr/>
        </p:nvSpPr>
        <p:spPr>
          <a:xfrm>
            <a:off x="12166640" y="8264843"/>
            <a:ext cx="5643837" cy="381000"/>
          </a:xfrm>
          <a:prstGeom prst="rect">
            <a:avLst/>
          </a:prstGeom>
          <a:noFill/>
          <a:ln/>
        </p:spPr>
        <p:txBody>
          <a:bodyPr wrap="square" lIns="25400" tIns="25400" rIns="25400" bIns="25400" rtlCol="0" anchor="t">
            <a:normAutofit/>
          </a:bodyPr>
          <a:lstStyle/>
          <a:p>
            <a:pPr marL="0" indent="0" algn="l">
              <a:buNone/>
            </a:pPr>
            <a:r>
              <a:rPr lang="en-US" sz="1800" kern="0" spc="75" dirty="0">
                <a:solidFill>
                  <a:srgbClr val="E03A1A"/>
                </a:solidFill>
                <a:latin typeface="Courier New" pitchFamily="34" charset="0"/>
                <a:ea typeface="Courier New" pitchFamily="34" charset="-122"/>
                <a:cs typeface="Courier New" pitchFamily="34" charset="-120"/>
              </a:rPr>
              <a:t>03</a:t>
            </a:r>
            <a:endParaRPr lang="en-US" sz="1800" dirty="0"/>
          </a:p>
        </p:txBody>
      </p:sp>
      <p:sp>
        <p:nvSpPr>
          <p:cNvPr id="11" name="Text 9"/>
          <p:cNvSpPr/>
          <p:nvPr/>
        </p:nvSpPr>
        <p:spPr>
          <a:xfrm>
            <a:off x="12166640" y="8702993"/>
            <a:ext cx="5284683" cy="783908"/>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175" dirty="0">
                <a:solidFill>
                  <a:srgbClr val="F4F0E8"/>
                </a:solidFill>
                <a:latin typeface="Arial" pitchFamily="34" charset="0"/>
                <a:ea typeface="Arial" pitchFamily="34" charset="-122"/>
                <a:cs typeface="Arial" pitchFamily="34" charset="-120"/>
              </a:rPr>
              <a:t>Never send money on an urgent call. Hang up and verify.</a:t>
            </a:r>
            <a:endParaRPr lang="en-US" sz="217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2246</Words>
  <Application>Microsoft Office PowerPoint</Application>
  <PresentationFormat>Custom</PresentationFormat>
  <Paragraphs>202</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hashmi haider</cp:lastModifiedBy>
  <cp:revision>2</cp:revision>
  <dcterms:created xsi:type="dcterms:W3CDTF">2026-06-25T23:54:34Z</dcterms:created>
  <dcterms:modified xsi:type="dcterms:W3CDTF">2026-07-24T12:42:30Z</dcterms:modified>
</cp:coreProperties>
</file>